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 id="2147483664" r:id="rId3"/>
    <p:sldMasterId id="2147483672" r:id="rId4"/>
  </p:sldMasterIdLst>
  <p:notesMasterIdLst>
    <p:notesMasterId r:id="rId40"/>
  </p:notesMasterIdLst>
  <p:handoutMasterIdLst>
    <p:handoutMasterId r:id="rId41"/>
  </p:handoutMasterIdLst>
  <p:sldIdLst>
    <p:sldId id="320" r:id="rId5"/>
    <p:sldId id="331" r:id="rId6"/>
    <p:sldId id="321" r:id="rId7"/>
    <p:sldId id="322" r:id="rId8"/>
    <p:sldId id="327" r:id="rId9"/>
    <p:sldId id="325" r:id="rId10"/>
    <p:sldId id="328" r:id="rId11"/>
    <p:sldId id="326" r:id="rId12"/>
    <p:sldId id="324" r:id="rId13"/>
    <p:sldId id="289" r:id="rId14"/>
    <p:sldId id="329" r:id="rId15"/>
    <p:sldId id="291" r:id="rId16"/>
    <p:sldId id="292" r:id="rId17"/>
    <p:sldId id="293" r:id="rId18"/>
    <p:sldId id="294" r:id="rId19"/>
    <p:sldId id="295" r:id="rId20"/>
    <p:sldId id="296" r:id="rId21"/>
    <p:sldId id="298" r:id="rId22"/>
    <p:sldId id="297" r:id="rId23"/>
    <p:sldId id="299" r:id="rId24"/>
    <p:sldId id="300" r:id="rId25"/>
    <p:sldId id="301" r:id="rId26"/>
    <p:sldId id="302" r:id="rId27"/>
    <p:sldId id="303" r:id="rId28"/>
    <p:sldId id="304" r:id="rId29"/>
    <p:sldId id="305" r:id="rId30"/>
    <p:sldId id="306" r:id="rId31"/>
    <p:sldId id="309" r:id="rId32"/>
    <p:sldId id="318" r:id="rId33"/>
    <p:sldId id="310" r:id="rId34"/>
    <p:sldId id="311" r:id="rId35"/>
    <p:sldId id="313" r:id="rId36"/>
    <p:sldId id="314" r:id="rId37"/>
    <p:sldId id="316" r:id="rId38"/>
    <p:sldId id="330" r:id="rId3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2D80E4-3A5D-4139-8A04-87C0872B5525}">
          <p14:sldIdLst>
            <p14:sldId id="320"/>
            <p14:sldId id="331"/>
            <p14:sldId id="321"/>
            <p14:sldId id="322"/>
          </p14:sldIdLst>
        </p14:section>
        <p14:section name="Intel CV SDK" id="{54B0626E-6676-4744-8A5F-03327DE5B2CD}">
          <p14:sldIdLst>
            <p14:sldId id="327"/>
            <p14:sldId id="325"/>
            <p14:sldId id="328"/>
            <p14:sldId id="326"/>
            <p14:sldId id="324"/>
          </p14:sldIdLst>
        </p14:section>
        <p14:section name="OpenCV" id="{9ADB55A5-0A5C-4654-A1FC-4030BDB3A137}">
          <p14:sldIdLst>
            <p14:sldId id="289"/>
            <p14:sldId id="329"/>
            <p14:sldId id="291"/>
            <p14:sldId id="292"/>
            <p14:sldId id="293"/>
            <p14:sldId id="294"/>
            <p14:sldId id="295"/>
            <p14:sldId id="296"/>
            <p14:sldId id="298"/>
            <p14:sldId id="297"/>
            <p14:sldId id="299"/>
            <p14:sldId id="300"/>
            <p14:sldId id="301"/>
            <p14:sldId id="302"/>
            <p14:sldId id="303"/>
            <p14:sldId id="304"/>
            <p14:sldId id="305"/>
            <p14:sldId id="306"/>
            <p14:sldId id="309"/>
            <p14:sldId id="318"/>
            <p14:sldId id="310"/>
            <p14:sldId id="311"/>
            <p14:sldId id="313"/>
            <p14:sldId id="314"/>
            <p14:sldId id="316"/>
            <p14:sldId id="330"/>
          </p14:sldIdLst>
        </p14:section>
      </p14:sectionLst>
    </p:ext>
    <p:ext uri="{EFAFB233-063F-42B5-8137-9DF3F51BA10A}">
      <p15:sldGuideLst xmlns:p15="http://schemas.microsoft.com/office/powerpoint/2012/main">
        <p15:guide id="1" pos="3840" userDrawn="1">
          <p15:clr>
            <a:srgbClr val="A4A3A4"/>
          </p15:clr>
        </p15:guide>
        <p15:guide id="2" pos="6816" userDrawn="1">
          <p15:clr>
            <a:srgbClr val="A4A3A4"/>
          </p15:clr>
        </p15:guide>
        <p15:guide id="3" pos="816"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94" autoAdjust="0"/>
  </p:normalViewPr>
  <p:slideViewPr>
    <p:cSldViewPr>
      <p:cViewPr varScale="1">
        <p:scale>
          <a:sx n="86" d="100"/>
          <a:sy n="86" d="100"/>
        </p:scale>
        <p:origin x="562" y="53"/>
      </p:cViewPr>
      <p:guideLst>
        <p:guide pos="3840"/>
        <p:guide pos="6816"/>
        <p:guide pos="816"/>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0EA5F0D-C1DC-412F-A146-DDB3A74B588F}" type="datetimeFigureOut">
              <a:rPr lang="en-US"/>
              <a:t>9/6/2018</a:t>
            </a:fld>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8CDE508-72C8-4AB5-AA9C-1584D31690E0}" type="datetimeFigureOut">
              <a:rPr lang="en-US"/>
              <a:t>9/6/2018</a:t>
            </a:fld>
            <a:endParaRPr/>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a:p>
        </p:txBody>
      </p:sp>
      <p:sp>
        <p:nvSpPr>
          <p:cNvPr id="5" name="Notes Placeholder 4"/>
          <p:cNvSpPr>
            <a:spLocks noGrp="1"/>
          </p:cNvSpPr>
          <p:nvPr>
            <p:ph type="body" sz="quarter" idx="3"/>
          </p:nvPr>
        </p:nvSpPr>
        <p:spPr>
          <a:xfrm>
            <a:off x="701040" y="4473893"/>
            <a:ext cx="5608320" cy="3137535"/>
          </a:xfrm>
          <a:prstGeom prst="rect">
            <a:avLst/>
          </a:prstGeom>
        </p:spPr>
        <p:txBody>
          <a:bodyPr vert="horz" lIns="93177" tIns="46589" rIns="93177" bIns="46589"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latin typeface="Calibri" panose="020F0502020204030204"/>
              </a: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2618405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broader overview;</a:t>
            </a:r>
            <a:r>
              <a:rPr lang="en-US" baseline="0" dirty="0" smtClean="0"/>
              <a:t> want to show what blocks are and how they fit in together</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10</a:t>
            </a:fld>
            <a:endParaRPr lang="en-US"/>
          </a:p>
        </p:txBody>
      </p:sp>
    </p:spTree>
    <p:extLst>
      <p:ext uri="{BB962C8B-B14F-4D97-AF65-F5344CB8AC3E}">
        <p14:creationId xmlns:p14="http://schemas.microsoft.com/office/powerpoint/2010/main" val="4265826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11</a:t>
            </a:fld>
            <a:endParaRPr lang="en-US"/>
          </a:p>
        </p:txBody>
      </p:sp>
    </p:spTree>
    <p:extLst>
      <p:ext uri="{BB962C8B-B14F-4D97-AF65-F5344CB8AC3E}">
        <p14:creationId xmlns:p14="http://schemas.microsoft.com/office/powerpoint/2010/main" val="330942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smtClean="0"/>
              <a:t>Images</a:t>
            </a:r>
            <a:r>
              <a:rPr lang="en-US" baseline="0" dirty="0" smtClean="0"/>
              <a:t> are simply 3-channel </a:t>
            </a:r>
            <a:r>
              <a:rPr lang="en-US" baseline="0" dirty="0" err="1" smtClean="0"/>
              <a:t>numpy</a:t>
            </a:r>
            <a:r>
              <a:rPr lang="en-US" baseline="0" dirty="0" smtClean="0"/>
              <a:t> BGR arrays</a:t>
            </a:r>
          </a:p>
          <a:p>
            <a:pPr marL="174708" indent="-174708">
              <a:buFont typeface="Arial" panose="020B0604020202020204" pitchFamily="34" charset="0"/>
              <a:buChar char="•"/>
            </a:pPr>
            <a:r>
              <a:rPr lang="en-US" baseline="0" dirty="0" smtClean="0"/>
              <a:t>Take on value 0-255</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12</a:t>
            </a:fld>
            <a:endParaRPr lang="en-US"/>
          </a:p>
        </p:txBody>
      </p:sp>
    </p:spTree>
    <p:extLst>
      <p:ext uri="{BB962C8B-B14F-4D97-AF65-F5344CB8AC3E}">
        <p14:creationId xmlns:p14="http://schemas.microsoft.com/office/powerpoint/2010/main" val="485056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Grayscale</a:t>
                </a:r>
                <a:r>
                  <a:rPr lang="en-US" baseline="0" dirty="0" smtClean="0"/>
                  <a:t> is useful for assigning function </a:t>
                </a:r>
                <a14:m>
                  <m:oMath xmlns:m="http://schemas.openxmlformats.org/officeDocument/2006/math">
                    <m:r>
                      <a:rPr lang="en-US" b="0" i="1" baseline="0" smtClean="0">
                        <a:latin typeface="Cambria Math" panose="02040503050406030204" pitchFamily="18" charset="0"/>
                      </a:rPr>
                      <m:t>𝑓</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𝑥</m:t>
                        </m:r>
                        <m:r>
                          <a:rPr lang="en-US" b="0" i="1" baseline="0" smtClean="0">
                            <a:latin typeface="Cambria Math" panose="02040503050406030204" pitchFamily="18" charset="0"/>
                          </a:rPr>
                          <m:t>, </m:t>
                        </m:r>
                        <m:r>
                          <a:rPr lang="en-US" b="0" i="1" baseline="0" smtClean="0">
                            <a:latin typeface="Cambria Math" panose="02040503050406030204" pitchFamily="18" charset="0"/>
                          </a:rPr>
                          <m:t>𝑦</m:t>
                        </m:r>
                      </m:e>
                    </m:d>
                    <m:r>
                      <a:rPr lang="en-US" b="0" i="0" baseline="0" smtClean="0">
                        <a:latin typeface="Cambria Math" panose="02040503050406030204" pitchFamily="18" charset="0"/>
                      </a:rPr>
                      <m:t> </m:t>
                    </m:r>
                  </m:oMath>
                </a14:m>
                <a:r>
                  <a:rPr lang="en-US" b="0" baseline="0" dirty="0" smtClean="0"/>
                  <a:t>to every pixel</a:t>
                </a:r>
              </a:p>
              <a:p>
                <a:pPr marL="174708" indent="-174708">
                  <a:buFont typeface="Arial" panose="020B0604020202020204" pitchFamily="34" charset="0"/>
                  <a:buChar char="•"/>
                </a:pPr>
                <a:r>
                  <a:rPr lang="en-US" b="0" baseline="0" dirty="0" err="1" smtClean="0"/>
                  <a:t>Eg</a:t>
                </a:r>
                <a:r>
                  <a:rPr lang="en-US" b="0" baseline="0" dirty="0" smtClean="0"/>
                  <a:t> for calculating distance between 2 images’ pixels</a:t>
                </a:r>
              </a:p>
              <a:p>
                <a:pPr marL="174708" indent="-174708">
                  <a:buFont typeface="Arial" panose="020B0604020202020204" pitchFamily="34" charset="0"/>
                  <a:buChar char="•"/>
                </a:pPr>
                <a:r>
                  <a:rPr lang="en-US" b="0" baseline="0" dirty="0" err="1" smtClean="0"/>
                  <a:t>Eg</a:t>
                </a:r>
                <a:r>
                  <a:rPr lang="en-US" b="0" baseline="0" dirty="0" smtClean="0"/>
                  <a:t> for probability that an object centered at that location matches a template</a:t>
                </a:r>
              </a:p>
              <a:p>
                <a:r>
                  <a:rPr lang="en-US" b="0" baseline="0" dirty="0" smtClean="0"/>
                  <a:t>HSV more intuitive than BGR; can be used to find define colors more easily (as long as Hue values known :D )</a:t>
                </a:r>
              </a:p>
            </p:txBody>
          </p:sp>
        </mc:Choice>
        <mc:Fallback xmlns="">
          <p:sp>
            <p:nvSpPr>
              <p:cNvPr id="3" name="Notes Placeholder 2"/>
              <p:cNvSpPr>
                <a:spLocks noGrp="1"/>
              </p:cNvSpPr>
              <p:nvPr>
                <p:ph type="body" idx="1"/>
              </p:nvPr>
            </p:nvSpPr>
            <p:spPr/>
            <p:txBody>
              <a:bodyPr/>
              <a:lstStyle/>
              <a:p>
                <a:r>
                  <a:rPr lang="en-US" dirty="0" smtClean="0"/>
                  <a:t>Grayscale</a:t>
                </a:r>
                <a:r>
                  <a:rPr lang="en-US" baseline="0" dirty="0" smtClean="0"/>
                  <a:t> is useful for assigning function </a:t>
                </a:r>
                <a:r>
                  <a:rPr lang="en-US" b="0" i="0" baseline="0" smtClean="0">
                    <a:latin typeface="Cambria Math" panose="02040503050406030204" pitchFamily="18" charset="0"/>
                  </a:rPr>
                  <a:t>𝑓(𝑥, 𝑦)  </a:t>
                </a:r>
                <a:r>
                  <a:rPr lang="en-US" b="0" baseline="0" dirty="0" smtClean="0"/>
                  <a:t>to every pixel</a:t>
                </a:r>
              </a:p>
              <a:p>
                <a:pPr marL="171450" indent="-171450">
                  <a:buFont typeface="Arial" panose="020B0604020202020204" pitchFamily="34" charset="0"/>
                  <a:buChar char="•"/>
                </a:pPr>
                <a:r>
                  <a:rPr lang="en-US" b="0" baseline="0" dirty="0" err="1" smtClean="0"/>
                  <a:t>Eg</a:t>
                </a:r>
                <a:r>
                  <a:rPr lang="en-US" b="0" baseline="0" dirty="0" smtClean="0"/>
                  <a:t> for calculating distance between 2 images’ pixels</a:t>
                </a:r>
              </a:p>
              <a:p>
                <a:pPr marL="171450" indent="-171450">
                  <a:buFont typeface="Arial" panose="020B0604020202020204" pitchFamily="34" charset="0"/>
                  <a:buChar char="•"/>
                </a:pPr>
                <a:r>
                  <a:rPr lang="en-US" b="0" baseline="0" dirty="0" err="1" smtClean="0"/>
                  <a:t>Eg</a:t>
                </a:r>
                <a:r>
                  <a:rPr lang="en-US" b="0" baseline="0" dirty="0" smtClean="0"/>
                  <a:t> for probability that an object centered at that location matches a template</a:t>
                </a:r>
              </a:p>
            </p:txBody>
          </p:sp>
        </mc:Fallback>
      </mc:AlternateContent>
      <p:sp>
        <p:nvSpPr>
          <p:cNvPr id="4" name="Slide Number Placeholder 3"/>
          <p:cNvSpPr>
            <a:spLocks noGrp="1"/>
          </p:cNvSpPr>
          <p:nvPr>
            <p:ph type="sldNum" sz="quarter" idx="10"/>
          </p:nvPr>
        </p:nvSpPr>
        <p:spPr/>
        <p:txBody>
          <a:bodyPr/>
          <a:lstStyle/>
          <a:p>
            <a:fld id="{7FB667E1-E601-4AAF-B95C-B25720D70A60}" type="slidenum">
              <a:rPr lang="en-US" smtClean="0"/>
              <a:t>13</a:t>
            </a:fld>
            <a:endParaRPr lang="en-US"/>
          </a:p>
        </p:txBody>
      </p:sp>
    </p:spTree>
    <p:extLst>
      <p:ext uri="{BB962C8B-B14F-4D97-AF65-F5344CB8AC3E}">
        <p14:creationId xmlns:p14="http://schemas.microsoft.com/office/powerpoint/2010/main" val="2588055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smtClean="0"/>
              <a:t>Use</a:t>
            </a:r>
            <a:r>
              <a:rPr lang="en-US" baseline="0" dirty="0" smtClean="0"/>
              <a:t> range and thresholding to create logical masks of images</a:t>
            </a:r>
          </a:p>
          <a:p>
            <a:pPr marL="174708" indent="-174708">
              <a:buFont typeface="Arial" panose="020B0604020202020204" pitchFamily="34" charset="0"/>
              <a:buChar char="•"/>
            </a:pPr>
            <a:r>
              <a:rPr lang="en-US" baseline="0" dirty="0" smtClean="0"/>
              <a:t>The masks allow regions of different images to be combined together</a:t>
            </a:r>
          </a:p>
          <a:p>
            <a:pPr marL="174708" indent="-174708">
              <a:buFont typeface="Arial" panose="020B0604020202020204" pitchFamily="34" charset="0"/>
              <a:buChar char="•"/>
            </a:pPr>
            <a:r>
              <a:rPr lang="en-US" baseline="0" dirty="0" smtClean="0"/>
              <a:t>Binary nature allows for extracting and analyzing shapes from images</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14</a:t>
            </a:fld>
            <a:endParaRPr lang="en-US"/>
          </a:p>
        </p:txBody>
      </p:sp>
    </p:spTree>
    <p:extLst>
      <p:ext uri="{BB962C8B-B14F-4D97-AF65-F5344CB8AC3E}">
        <p14:creationId xmlns:p14="http://schemas.microsoft.com/office/powerpoint/2010/main" val="222130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15</a:t>
            </a:fld>
            <a:endParaRPr lang="en-US"/>
          </a:p>
        </p:txBody>
      </p:sp>
    </p:spTree>
    <p:extLst>
      <p:ext uri="{BB962C8B-B14F-4D97-AF65-F5344CB8AC3E}">
        <p14:creationId xmlns:p14="http://schemas.microsoft.com/office/powerpoint/2010/main" val="170191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Bilateral – applies</a:t>
            </a:r>
            <a:r>
              <a:rPr lang="en-US" baseline="0" dirty="0" smtClean="0"/>
              <a:t> both a Gaussian and a Gradient to curve</a:t>
            </a:r>
          </a:p>
          <a:p>
            <a:pPr marL="174708" indent="-174708">
              <a:buFont typeface="Arial" panose="020B0604020202020204" pitchFamily="34" charset="0"/>
              <a:buChar char="•"/>
            </a:pPr>
            <a:r>
              <a:rPr lang="en-US" baseline="0" dirty="0" smtClean="0"/>
              <a:t>Allows it to both blur and preserve edges</a:t>
            </a:r>
          </a:p>
          <a:p>
            <a:pPr marL="174708" indent="-174708">
              <a:buFont typeface="Arial" panose="020B0604020202020204" pitchFamily="34" charset="0"/>
              <a:buChar char="•"/>
            </a:pPr>
            <a:r>
              <a:rPr lang="en-US" baseline="0" dirty="0" smtClean="0"/>
              <a:t>More costly</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16</a:t>
            </a:fld>
            <a:endParaRPr lang="en-US"/>
          </a:p>
        </p:txBody>
      </p:sp>
    </p:spTree>
    <p:extLst>
      <p:ext uri="{BB962C8B-B14F-4D97-AF65-F5344CB8AC3E}">
        <p14:creationId xmlns:p14="http://schemas.microsoft.com/office/powerpoint/2010/main" val="3841381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Useful</a:t>
            </a:r>
            <a:r>
              <a:rPr lang="en-US" baseline="0" dirty="0" smtClean="0"/>
              <a:t> for detecting edges of image</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17</a:t>
            </a:fld>
            <a:endParaRPr lang="en-US"/>
          </a:p>
        </p:txBody>
      </p:sp>
    </p:spTree>
    <p:extLst>
      <p:ext uri="{BB962C8B-B14F-4D97-AF65-F5344CB8AC3E}">
        <p14:creationId xmlns:p14="http://schemas.microsoft.com/office/powerpoint/2010/main" val="3952950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elaborate</a:t>
            </a:r>
            <a:r>
              <a:rPr lang="en-US" baseline="0" dirty="0" smtClean="0"/>
              <a:t> algorithm to find edges of object</a:t>
            </a:r>
          </a:p>
          <a:p>
            <a:r>
              <a:rPr lang="en-US" baseline="0" dirty="0" smtClean="0"/>
              <a:t>gives a binary mask of edges</a:t>
            </a:r>
          </a:p>
          <a:p>
            <a:endParaRPr lang="en-US" baseline="0" dirty="0" smtClean="0"/>
          </a:p>
          <a:p>
            <a:r>
              <a:rPr lang="en-US" baseline="0" dirty="0" smtClean="0"/>
              <a:t>issue: want to do computations on objects in image</a:t>
            </a:r>
          </a:p>
          <a:p>
            <a:r>
              <a:rPr lang="en-US" baseline="0" dirty="0" smtClean="0"/>
              <a:t>BUT this is only a map of pixels; the edges don’t have to form closed object</a:t>
            </a:r>
          </a:p>
          <a:p>
            <a:r>
              <a:rPr lang="en-US" baseline="0" dirty="0" smtClean="0"/>
              <a:t>similar to contrasting surface (frontier) with manifold boundary in </a:t>
            </a:r>
            <a:r>
              <a:rPr lang="en-US" baseline="0" dirty="0" err="1" smtClean="0"/>
              <a:t>Calc</a:t>
            </a:r>
            <a:r>
              <a:rPr lang="en-US" baseline="0" dirty="0" smtClean="0"/>
              <a:t> III</a:t>
            </a:r>
          </a:p>
          <a:p>
            <a:pPr marL="174708" indent="-174708">
              <a:buFont typeface="Arial" panose="020B0604020202020204" pitchFamily="34" charset="0"/>
              <a:buChar char="•"/>
            </a:pPr>
            <a:r>
              <a:rPr lang="en-US" dirty="0" smtClean="0"/>
              <a:t>one is just a set of points;</a:t>
            </a:r>
            <a:r>
              <a:rPr lang="en-US" baseline="0" dirty="0" smtClean="0"/>
              <a:t> the other is a mathematical object (representation)</a:t>
            </a:r>
          </a:p>
          <a:p>
            <a:r>
              <a:rPr lang="en-US" baseline="0" dirty="0" smtClean="0"/>
              <a:t>	that can be operated on</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18</a:t>
            </a:fld>
            <a:endParaRPr lang="en-US"/>
          </a:p>
        </p:txBody>
      </p:sp>
    </p:spTree>
    <p:extLst>
      <p:ext uri="{BB962C8B-B14F-4D97-AF65-F5344CB8AC3E}">
        <p14:creationId xmlns:p14="http://schemas.microsoft.com/office/powerpoint/2010/main" val="264526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Fundamental</a:t>
            </a:r>
            <a:r>
              <a:rPr lang="en-US" baseline="0" dirty="0" smtClean="0"/>
              <a:t> Transformations:</a:t>
            </a:r>
            <a:endParaRPr lang="en-US" dirty="0" smtClean="0"/>
          </a:p>
          <a:p>
            <a:pPr marL="174708" indent="-174708">
              <a:buFont typeface="Arial" panose="020B0604020202020204" pitchFamily="34" charset="0"/>
              <a:buChar char="•"/>
            </a:pPr>
            <a:r>
              <a:rPr lang="en-US" dirty="0" smtClean="0"/>
              <a:t>Erosion –</a:t>
            </a:r>
            <a:r>
              <a:rPr lang="en-US" baseline="0" dirty="0" smtClean="0"/>
              <a:t> if all neighbors = 1, lives; dies </a:t>
            </a:r>
            <a:r>
              <a:rPr lang="en-US" baseline="0" dirty="0" err="1" smtClean="0"/>
              <a:t>otw</a:t>
            </a:r>
            <a:endParaRPr lang="en-US" baseline="0" dirty="0" smtClean="0"/>
          </a:p>
          <a:p>
            <a:pPr marL="174708" indent="-174708">
              <a:buFont typeface="Arial" panose="020B0604020202020204" pitchFamily="34" charset="0"/>
              <a:buChar char="•"/>
            </a:pPr>
            <a:r>
              <a:rPr lang="en-US" baseline="0" dirty="0" smtClean="0"/>
              <a:t>Dilation – if any neighbor = 1, lives; if none on, dies</a:t>
            </a:r>
          </a:p>
          <a:p>
            <a:r>
              <a:rPr lang="en-US" baseline="0" dirty="0" smtClean="0"/>
              <a:t>Combine for better results</a:t>
            </a:r>
          </a:p>
          <a:p>
            <a:pPr marL="174708" indent="-174708">
              <a:buFont typeface="Arial" panose="020B0604020202020204" pitchFamily="34" charset="0"/>
              <a:buChar char="•"/>
            </a:pPr>
            <a:r>
              <a:rPr lang="en-US" baseline="0" dirty="0" smtClean="0"/>
              <a:t>Open – Erode, then Dilate</a:t>
            </a:r>
          </a:p>
          <a:p>
            <a:pPr marL="174708" indent="-174708">
              <a:buFont typeface="Arial" panose="020B0604020202020204" pitchFamily="34" charset="0"/>
              <a:buChar char="•"/>
            </a:pPr>
            <a:r>
              <a:rPr lang="en-US" baseline="0" dirty="0" smtClean="0"/>
              <a:t>Close – Dilate, then Erode</a:t>
            </a:r>
          </a:p>
          <a:p>
            <a:r>
              <a:rPr lang="en-US" baseline="0" dirty="0" smtClean="0"/>
              <a:t>Use for noise removal and connecting/disconnecting shapes</a:t>
            </a:r>
          </a:p>
          <a:p>
            <a:endParaRPr lang="en-US" baseline="0" dirty="0" smtClean="0"/>
          </a:p>
          <a:p>
            <a:r>
              <a:rPr lang="en-US" baseline="0" dirty="0" smtClean="0"/>
              <a:t>relate binary maps: masks + edges + morph </a:t>
            </a:r>
            <a:r>
              <a:rPr lang="en-US" baseline="0" dirty="0" err="1" smtClean="0"/>
              <a:t>transf</a:t>
            </a:r>
            <a:endParaRPr lang="en-US" baseline="0" dirty="0" smtClean="0"/>
          </a:p>
        </p:txBody>
      </p:sp>
      <p:sp>
        <p:nvSpPr>
          <p:cNvPr id="4" name="Slide Number Placeholder 3"/>
          <p:cNvSpPr>
            <a:spLocks noGrp="1"/>
          </p:cNvSpPr>
          <p:nvPr>
            <p:ph type="sldNum" sz="quarter" idx="10"/>
          </p:nvPr>
        </p:nvSpPr>
        <p:spPr/>
        <p:txBody>
          <a:bodyPr/>
          <a:lstStyle/>
          <a:p>
            <a:fld id="{7FB667E1-E601-4AAF-B95C-B25720D70A60}" type="slidenum">
              <a:rPr lang="en-US" smtClean="0"/>
              <a:t>19</a:t>
            </a:fld>
            <a:endParaRPr lang="en-US"/>
          </a:p>
        </p:txBody>
      </p:sp>
    </p:spTree>
    <p:extLst>
      <p:ext uri="{BB962C8B-B14F-4D97-AF65-F5344CB8AC3E}">
        <p14:creationId xmlns:p14="http://schemas.microsoft.com/office/powerpoint/2010/main" val="122468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2</a:t>
            </a:fld>
            <a:endParaRPr lang="en-US" sz="900" dirty="0">
              <a:solidFill>
                <a:prstClr val="black"/>
              </a:solidFill>
              <a:latin typeface="Arial"/>
            </a:endParaRPr>
          </a:p>
        </p:txBody>
      </p:sp>
    </p:spTree>
    <p:extLst>
      <p:ext uri="{BB962C8B-B14F-4D97-AF65-F5344CB8AC3E}">
        <p14:creationId xmlns:p14="http://schemas.microsoft.com/office/powerpoint/2010/main" val="4222568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20</a:t>
            </a:fld>
            <a:endParaRPr lang="en-US"/>
          </a:p>
        </p:txBody>
      </p:sp>
    </p:spTree>
    <p:extLst>
      <p:ext uri="{BB962C8B-B14F-4D97-AF65-F5344CB8AC3E}">
        <p14:creationId xmlns:p14="http://schemas.microsoft.com/office/powerpoint/2010/main" val="4277976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21</a:t>
            </a:fld>
            <a:endParaRPr lang="en-US"/>
          </a:p>
        </p:txBody>
      </p:sp>
    </p:spTree>
    <p:extLst>
      <p:ext uri="{BB962C8B-B14F-4D97-AF65-F5344CB8AC3E}">
        <p14:creationId xmlns:p14="http://schemas.microsoft.com/office/powerpoint/2010/main" val="3016877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Histograms plot color intensity vs frequency</a:t>
            </a:r>
          </a:p>
          <a:p>
            <a:r>
              <a:rPr lang="en-US" dirty="0" smtClean="0"/>
              <a:t>Are a powerful tool for optimizing and tracking colors</a:t>
            </a:r>
            <a:r>
              <a:rPr lang="en-US" baseline="0" dirty="0" smtClean="0"/>
              <a:t> in CV</a:t>
            </a:r>
          </a:p>
          <a:p>
            <a:r>
              <a:rPr lang="en-US" baseline="0" dirty="0" smtClean="0"/>
              <a:t>--</a:t>
            </a:r>
          </a:p>
          <a:p>
            <a:r>
              <a:rPr lang="en-US" b="1" baseline="0" dirty="0" smtClean="0"/>
              <a:t>relate pixel to entire image</a:t>
            </a:r>
            <a:endParaRPr lang="en-US" b="0" baseline="0" dirty="0" smtClean="0"/>
          </a:p>
          <a:p>
            <a:r>
              <a:rPr lang="en-US" b="1" baseline="0" dirty="0" smtClean="0"/>
              <a:t>allow us to look at image on broader terms</a:t>
            </a:r>
            <a:endParaRPr lang="en-US" b="1" dirty="0"/>
          </a:p>
        </p:txBody>
      </p:sp>
      <p:sp>
        <p:nvSpPr>
          <p:cNvPr id="4" name="Slide Number Placeholder 3"/>
          <p:cNvSpPr>
            <a:spLocks noGrp="1"/>
          </p:cNvSpPr>
          <p:nvPr>
            <p:ph type="sldNum" sz="quarter" idx="10"/>
          </p:nvPr>
        </p:nvSpPr>
        <p:spPr/>
        <p:txBody>
          <a:bodyPr/>
          <a:lstStyle/>
          <a:p>
            <a:fld id="{7FB667E1-E601-4AAF-B95C-B25720D70A60}" type="slidenum">
              <a:rPr lang="en-US" smtClean="0"/>
              <a:t>22</a:t>
            </a:fld>
            <a:endParaRPr lang="en-US"/>
          </a:p>
        </p:txBody>
      </p:sp>
    </p:spTree>
    <p:extLst>
      <p:ext uri="{BB962C8B-B14F-4D97-AF65-F5344CB8AC3E}">
        <p14:creationId xmlns:p14="http://schemas.microsoft.com/office/powerpoint/2010/main" val="974373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 probability</a:t>
            </a:r>
            <a:r>
              <a:rPr lang="en-US" baseline="0" dirty="0" smtClean="0"/>
              <a:t> of pixels in peak range, redistribute throughout whole range</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23</a:t>
            </a:fld>
            <a:endParaRPr lang="en-US"/>
          </a:p>
        </p:txBody>
      </p:sp>
    </p:spTree>
    <p:extLst>
      <p:ext uri="{BB962C8B-B14F-4D97-AF65-F5344CB8AC3E}">
        <p14:creationId xmlns:p14="http://schemas.microsoft.com/office/powerpoint/2010/main" val="62239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Effective</a:t>
            </a:r>
            <a:r>
              <a:rPr lang="en-US" baseline="0" dirty="0" smtClean="0"/>
              <a:t> for improving </a:t>
            </a:r>
            <a:r>
              <a:rPr lang="en-US" dirty="0" smtClean="0"/>
              <a:t>contrast</a:t>
            </a:r>
            <a:r>
              <a:rPr lang="en-US" baseline="0" dirty="0" smtClean="0"/>
              <a:t> of image</a:t>
            </a:r>
            <a:endParaRPr lang="en-US" dirty="0" smtClean="0"/>
          </a:p>
          <a:p>
            <a:r>
              <a:rPr lang="en-US" dirty="0" smtClean="0"/>
              <a:t>Works best</a:t>
            </a:r>
            <a:r>
              <a:rPr lang="en-US" baseline="0" dirty="0" smtClean="0"/>
              <a:t> on single-peak/single-range images</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1511176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piggybacking off of HSV slide</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2977478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26</a:t>
            </a:fld>
            <a:endParaRPr lang="en-US"/>
          </a:p>
        </p:txBody>
      </p:sp>
    </p:spTree>
    <p:extLst>
      <p:ext uri="{BB962C8B-B14F-4D97-AF65-F5344CB8AC3E}">
        <p14:creationId xmlns:p14="http://schemas.microsoft.com/office/powerpoint/2010/main" val="2710015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t>
            </a:r>
            <a:r>
              <a:rPr lang="en-US" baseline="0" dirty="0" smtClean="0"/>
              <a:t> drone can analyze video on the fly</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27</a:t>
            </a:fld>
            <a:endParaRPr lang="en-US"/>
          </a:p>
        </p:txBody>
      </p:sp>
    </p:spTree>
    <p:extLst>
      <p:ext uri="{BB962C8B-B14F-4D97-AF65-F5344CB8AC3E}">
        <p14:creationId xmlns:p14="http://schemas.microsoft.com/office/powerpoint/2010/main" val="53531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smtClean="0"/>
              <a:t>First,</a:t>
            </a:r>
            <a:r>
              <a:rPr lang="en-US" baseline="0" dirty="0" smtClean="0"/>
              <a:t> machine learning techniques are used to train the classifiers from a dataset</a:t>
            </a:r>
          </a:p>
          <a:p>
            <a:pPr marL="640594" lvl="1" indent="-174708">
              <a:buFont typeface="Arial" panose="020B0604020202020204" pitchFamily="34" charset="0"/>
              <a:buChar char="•"/>
            </a:pPr>
            <a:r>
              <a:rPr lang="en-US" baseline="0" dirty="0" smtClean="0"/>
              <a:t>Commonly used cascades available with </a:t>
            </a:r>
            <a:r>
              <a:rPr lang="en-US" baseline="0" dirty="0" err="1" smtClean="0"/>
              <a:t>OpenCV</a:t>
            </a:r>
            <a:r>
              <a:rPr lang="en-US" baseline="0" dirty="0" smtClean="0"/>
              <a:t> library</a:t>
            </a:r>
          </a:p>
          <a:p>
            <a:pPr marL="174708" indent="-174708">
              <a:buFont typeface="Arial" panose="020B0604020202020204" pitchFamily="34" charset="0"/>
              <a:buChar char="•"/>
            </a:pPr>
            <a:r>
              <a:rPr lang="en-US" baseline="0" dirty="0" smtClean="0"/>
              <a:t>Then, a cascades technique rapidly analyzes an image</a:t>
            </a:r>
          </a:p>
          <a:p>
            <a:pPr marL="640594" lvl="1" indent="-174708">
              <a:buFont typeface="Arial" panose="020B0604020202020204" pitchFamily="34" charset="0"/>
              <a:buChar char="•"/>
            </a:pPr>
            <a:r>
              <a:rPr lang="en-US" baseline="0" dirty="0" smtClean="0"/>
              <a:t>Essentially, takes points with a classifier and discards all without it</a:t>
            </a:r>
          </a:p>
          <a:p>
            <a:pPr marL="640594" lvl="1" indent="-174708">
              <a:buFont typeface="Arial" panose="020B0604020202020204" pitchFamily="34" charset="0"/>
              <a:buChar char="•"/>
            </a:pPr>
            <a:r>
              <a:rPr lang="en-US" baseline="0" dirty="0" smtClean="0"/>
              <a:t>Yields points pertaining to classifiers</a:t>
            </a:r>
          </a:p>
          <a:p>
            <a:pPr marL="174708" indent="-174708">
              <a:buFont typeface="Arial" panose="020B0604020202020204" pitchFamily="34" charset="0"/>
              <a:buChar char="•"/>
            </a:pPr>
            <a:r>
              <a:rPr lang="en-US" baseline="0" dirty="0" smtClean="0"/>
              <a:t>Useful in face and object detection etc.</a:t>
            </a:r>
          </a:p>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28</a:t>
            </a:fld>
            <a:endParaRPr lang="en-US"/>
          </a:p>
        </p:txBody>
      </p:sp>
    </p:spTree>
    <p:extLst>
      <p:ext uri="{BB962C8B-B14F-4D97-AF65-F5344CB8AC3E}">
        <p14:creationId xmlns:p14="http://schemas.microsoft.com/office/powerpoint/2010/main" val="409059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29</a:t>
            </a:fld>
            <a:endParaRPr lang="en-US"/>
          </a:p>
        </p:txBody>
      </p:sp>
    </p:spTree>
    <p:extLst>
      <p:ext uri="{BB962C8B-B14F-4D97-AF65-F5344CB8AC3E}">
        <p14:creationId xmlns:p14="http://schemas.microsoft.com/office/powerpoint/2010/main" val="330748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3</a:t>
            </a:fld>
            <a:endParaRPr lang="en-US"/>
          </a:p>
        </p:txBody>
      </p:sp>
    </p:spTree>
    <p:extLst>
      <p:ext uri="{BB962C8B-B14F-4D97-AF65-F5344CB8AC3E}">
        <p14:creationId xmlns:p14="http://schemas.microsoft.com/office/powerpoint/2010/main" val="3931162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30</a:t>
            </a:fld>
            <a:endParaRPr lang="en-US"/>
          </a:p>
        </p:txBody>
      </p:sp>
    </p:spTree>
    <p:extLst>
      <p:ext uri="{BB962C8B-B14F-4D97-AF65-F5344CB8AC3E}">
        <p14:creationId xmlns:p14="http://schemas.microsoft.com/office/powerpoint/2010/main" val="3838082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31</a:t>
            </a:fld>
            <a:endParaRPr lang="en-US"/>
          </a:p>
        </p:txBody>
      </p:sp>
    </p:spTree>
    <p:extLst>
      <p:ext uri="{BB962C8B-B14F-4D97-AF65-F5344CB8AC3E}">
        <p14:creationId xmlns:p14="http://schemas.microsoft.com/office/powerpoint/2010/main" val="1969510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Frame-based analysis of video</a:t>
            </a:r>
            <a:r>
              <a:rPr lang="en-US" baseline="0" dirty="0" smtClean="0"/>
              <a:t> allows us to generate our own video streams</a:t>
            </a:r>
          </a:p>
          <a:p>
            <a:r>
              <a:rPr lang="en-US" baseline="0" dirty="0" smtClean="0"/>
              <a:t>The while loop going over each frame allows us to utilize the frames from these streams</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32</a:t>
            </a:fld>
            <a:endParaRPr lang="en-US"/>
          </a:p>
        </p:txBody>
      </p:sp>
    </p:spTree>
    <p:extLst>
      <p:ext uri="{BB962C8B-B14F-4D97-AF65-F5344CB8AC3E}">
        <p14:creationId xmlns:p14="http://schemas.microsoft.com/office/powerpoint/2010/main" val="2198475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33</a:t>
            </a:fld>
            <a:endParaRPr lang="en-US"/>
          </a:p>
        </p:txBody>
      </p:sp>
    </p:spTree>
    <p:extLst>
      <p:ext uri="{BB962C8B-B14F-4D97-AF65-F5344CB8AC3E}">
        <p14:creationId xmlns:p14="http://schemas.microsoft.com/office/powerpoint/2010/main" val="1698397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34</a:t>
            </a:fld>
            <a:endParaRPr lang="en-US"/>
          </a:p>
        </p:txBody>
      </p:sp>
    </p:spTree>
    <p:extLst>
      <p:ext uri="{BB962C8B-B14F-4D97-AF65-F5344CB8AC3E}">
        <p14:creationId xmlns:p14="http://schemas.microsoft.com/office/powerpoint/2010/main" val="2195702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35</a:t>
            </a:fld>
            <a:endParaRPr lang="en-US"/>
          </a:p>
        </p:txBody>
      </p:sp>
    </p:spTree>
    <p:extLst>
      <p:ext uri="{BB962C8B-B14F-4D97-AF65-F5344CB8AC3E}">
        <p14:creationId xmlns:p14="http://schemas.microsoft.com/office/powerpoint/2010/main" val="3887949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4</a:t>
            </a:fld>
            <a:endParaRPr lang="en-US"/>
          </a:p>
        </p:txBody>
      </p:sp>
    </p:spTree>
    <p:extLst>
      <p:ext uri="{BB962C8B-B14F-4D97-AF65-F5344CB8AC3E}">
        <p14:creationId xmlns:p14="http://schemas.microsoft.com/office/powerpoint/2010/main" val="217872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Intel® Computer Vision SDK</a:t>
            </a:r>
          </a:p>
          <a:p>
            <a:r>
              <a:rPr lang="en-US" dirty="0"/>
              <a:t>The Intel® Computer Vision SDK is a new software development package for development and optimization of computer vision and image processing pipelines for Intel System-on-Chips (</a:t>
            </a:r>
            <a:r>
              <a:rPr lang="en-US" dirty="0" err="1"/>
              <a:t>SoCs</a:t>
            </a:r>
            <a:r>
              <a:rPr lang="en-US" dirty="0"/>
              <a:t>).</a:t>
            </a:r>
          </a:p>
          <a:p>
            <a:r>
              <a:rPr lang="en-US" dirty="0"/>
              <a:t>The product includes six major components:</a:t>
            </a:r>
          </a:p>
          <a:p>
            <a:r>
              <a:rPr lang="en-US" b="1" dirty="0"/>
              <a:t>Intel-optimized implementation of the </a:t>
            </a:r>
            <a:r>
              <a:rPr lang="en-US" b="1" dirty="0" err="1"/>
              <a:t>Khronos</a:t>
            </a:r>
            <a:r>
              <a:rPr lang="en-US" b="1" dirty="0"/>
              <a:t> </a:t>
            </a:r>
            <a:r>
              <a:rPr lang="en-US" b="1" dirty="0" err="1"/>
              <a:t>OpenVX</a:t>
            </a:r>
            <a:r>
              <a:rPr lang="en-US" dirty="0"/>
              <a:t> 1.1 API**, extended with both additional API (see the Intel’s Extensions to the </a:t>
            </a:r>
            <a:r>
              <a:rPr lang="en-US" dirty="0" err="1"/>
              <a:t>OpenVX</a:t>
            </a:r>
            <a:r>
              <a:rPr lang="en-US" dirty="0"/>
              <a:t>* API: OpenCL™ Custom Kernels and Intel’s Extensions to the </a:t>
            </a:r>
            <a:r>
              <a:rPr lang="en-US" dirty="0" err="1"/>
              <a:t>OpenVX</a:t>
            </a:r>
            <a:r>
              <a:rPr lang="en-US" dirty="0"/>
              <a:t>* API: Advanced Tiling chapters) and kernels, including support for Convolutional Neural Networks (CNN), (see the Intel’s Extensions to the </a:t>
            </a:r>
            <a:r>
              <a:rPr lang="en-US" dirty="0" err="1"/>
              <a:t>OpenVX</a:t>
            </a:r>
            <a:r>
              <a:rPr lang="en-US" dirty="0"/>
              <a:t>* Primitives chapter).</a:t>
            </a:r>
          </a:p>
          <a:p>
            <a:r>
              <a:rPr lang="en-US" b="1" dirty="0"/>
              <a:t>Pre-built and fully-validated community </a:t>
            </a:r>
            <a:r>
              <a:rPr lang="en-US" b="1" dirty="0" err="1"/>
              <a:t>OpenCV</a:t>
            </a:r>
            <a:r>
              <a:rPr lang="en-US" b="1" dirty="0"/>
              <a:t> 3.3 binaries</a:t>
            </a:r>
            <a:r>
              <a:rPr lang="en-US" dirty="0"/>
              <a:t> with additional fast and accurate Face capabilities, described in the chapter Advanced Face Capabilities in Intel’s </a:t>
            </a:r>
            <a:r>
              <a:rPr lang="en-US" dirty="0" err="1"/>
              <a:t>OpenCV</a:t>
            </a:r>
            <a:r>
              <a:rPr lang="en-US" dirty="0"/>
              <a:t>.</a:t>
            </a:r>
          </a:p>
          <a:p>
            <a:r>
              <a:rPr lang="en-US" b="1" dirty="0"/>
              <a:t>Vision Algorithm Designer (VAD)</a:t>
            </a:r>
            <a:r>
              <a:rPr lang="en-US" dirty="0"/>
              <a:t>, a cross platform IDE tool, for visual development and analysis of </a:t>
            </a:r>
            <a:r>
              <a:rPr lang="en-US" dirty="0" err="1"/>
              <a:t>OpenVX</a:t>
            </a:r>
            <a:r>
              <a:rPr lang="en-US" dirty="0"/>
              <a:t>* graphs. For details, refer to the VAD Developer Guide.</a:t>
            </a:r>
          </a:p>
          <a:p>
            <a:r>
              <a:rPr lang="en-US" b="1" dirty="0"/>
              <a:t>Deep Learning Model Optimizer tool</a:t>
            </a:r>
            <a:r>
              <a:rPr lang="en-US" dirty="0"/>
              <a:t> to help you with deploying Convolutional Neural Networks. For details, refer to the Deep Learning Model Optimizer Developer Guide.</a:t>
            </a:r>
          </a:p>
          <a:p>
            <a:r>
              <a:rPr lang="en-US" b="1" dirty="0"/>
              <a:t>Deep Learning Inference Engine</a:t>
            </a:r>
            <a:r>
              <a:rPr lang="en-US" dirty="0"/>
              <a:t> that features unified (</a:t>
            </a:r>
            <a:r>
              <a:rPr lang="en-US" dirty="0" err="1"/>
              <a:t>OpenVX</a:t>
            </a:r>
            <a:r>
              <a:rPr lang="en-US" dirty="0"/>
              <a:t>-agnostic) API to integrate the inference with application logic. For details, refer to the Deep Learning Inference Engine Developer Guide.</a:t>
            </a:r>
          </a:p>
          <a:p>
            <a:r>
              <a:rPr lang="en-US" b="1" dirty="0"/>
              <a:t>Sample applications</a:t>
            </a:r>
            <a:r>
              <a:rPr lang="en-US" dirty="0"/>
              <a:t> (available as a separate package). For details, see the Intel® Computer Vision SDK Sample Applications topic.</a:t>
            </a:r>
          </a:p>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5</a:t>
            </a:fld>
            <a:endParaRPr lang="en-US"/>
          </a:p>
        </p:txBody>
      </p:sp>
    </p:spTree>
    <p:extLst>
      <p:ext uri="{BB962C8B-B14F-4D97-AF65-F5344CB8AC3E}">
        <p14:creationId xmlns:p14="http://schemas.microsoft.com/office/powerpoint/2010/main" val="4013852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7FB667E1-E601-4AAF-B95C-B25720D70A60}" type="slidenum">
              <a:rPr lang="en-US" smtClean="0"/>
              <a:t>6</a:t>
            </a:fld>
            <a:endParaRPr lang="en-US"/>
          </a:p>
        </p:txBody>
      </p:sp>
    </p:spTree>
    <p:extLst>
      <p:ext uri="{BB962C8B-B14F-4D97-AF65-F5344CB8AC3E}">
        <p14:creationId xmlns:p14="http://schemas.microsoft.com/office/powerpoint/2010/main" val="53039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7</a:t>
            </a:fld>
            <a:endParaRPr lang="en-US"/>
          </a:p>
        </p:txBody>
      </p:sp>
    </p:spTree>
    <p:extLst>
      <p:ext uri="{BB962C8B-B14F-4D97-AF65-F5344CB8AC3E}">
        <p14:creationId xmlns:p14="http://schemas.microsoft.com/office/powerpoint/2010/main" val="2794199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8</a:t>
            </a:fld>
            <a:endParaRPr lang="en-US"/>
          </a:p>
        </p:txBody>
      </p:sp>
    </p:spTree>
    <p:extLst>
      <p:ext uri="{BB962C8B-B14F-4D97-AF65-F5344CB8AC3E}">
        <p14:creationId xmlns:p14="http://schemas.microsoft.com/office/powerpoint/2010/main" val="3102091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9</a:t>
            </a:fld>
            <a:endParaRPr lang="en-US"/>
          </a:p>
        </p:txBody>
      </p:sp>
    </p:spTree>
    <p:extLst>
      <p:ext uri="{BB962C8B-B14F-4D97-AF65-F5344CB8AC3E}">
        <p14:creationId xmlns:p14="http://schemas.microsoft.com/office/powerpoint/2010/main" val="1734191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 y="0"/>
            <a:ext cx="12188699" cy="4799300"/>
          </a:xfrm>
          <a:prstGeom prst="rect">
            <a:avLst/>
          </a:prstGeom>
        </p:spPr>
      </p:pic>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3999" y="4800600"/>
            <a:ext cx="9144002" cy="1143000"/>
          </a:xfrm>
        </p:spPr>
        <p:txBody>
          <a:bodyPr anchor="b">
            <a:normAutofit/>
          </a:bodyPr>
          <a:lstStyle>
            <a:lvl1pPr algn="ctr">
              <a:defRPr sz="48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Alternate Content with Caption">
    <p:spTree>
      <p:nvGrpSpPr>
        <p:cNvPr id="1" name=""/>
        <p:cNvGrpSpPr/>
        <p:nvPr/>
      </p:nvGrpSpPr>
      <p:grpSpPr>
        <a:xfrm>
          <a:off x="0" y="0"/>
          <a:ext cx="0" cy="0"/>
          <a:chOff x="0" y="0"/>
          <a:chExt cx="0" cy="0"/>
        </a:xfrm>
      </p:grpSpPr>
      <p:sp>
        <p:nvSpPr>
          <p:cNvPr id="8" name="Rectangle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60412" y="2362200"/>
            <a:ext cx="3200400" cy="1990725"/>
          </a:xfrm>
        </p:spPr>
        <p:txBody>
          <a:bodyPr anchor="b">
            <a:normAutofit/>
          </a:bodyPr>
          <a:lstStyle>
            <a:lvl1pPr>
              <a:defRPr sz="34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362892" y="685800"/>
            <a:ext cx="637032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9/6/2018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3769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923214" y="2362200"/>
            <a:ext cx="3200400" cy="1993392"/>
          </a:xfrm>
        </p:spPr>
        <p:txBody>
          <a:bodyPr anchor="b">
            <a:normAutofit/>
          </a:bodyPr>
          <a:lstStyle>
            <a:lvl1pPr>
              <a:defRPr sz="3400" b="0">
                <a:solidFill>
                  <a:schemeClr val="bg1"/>
                </a:solidFill>
              </a:defRPr>
            </a:lvl1pPr>
          </a:lstStyle>
          <a:p>
            <a:r>
              <a:rPr lang="en-US" smtClean="0"/>
              <a:t>Click to edit Master title style</a:t>
            </a:r>
            <a:endParaRPr/>
          </a:p>
        </p:txBody>
      </p:sp>
      <p:sp>
        <p:nvSpPr>
          <p:cNvPr id="3" name="Picture Placeholder 2"/>
          <p:cNvSpPr>
            <a:spLocks noGrp="1"/>
          </p:cNvSpPr>
          <p:nvPr>
            <p:ph type="pic" idx="1"/>
          </p:nvPr>
        </p:nvSpPr>
        <p:spPr>
          <a:xfrm>
            <a:off x="0" y="0"/>
            <a:ext cx="7315200" cy="6858000"/>
          </a:xfrm>
          <a:solidFill>
            <a:schemeClr val="bg2">
              <a:lumMod val="90000"/>
            </a:schemeClr>
          </a:solidFill>
        </p:spPr>
        <p:txBody>
          <a:bodyPr/>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923214" y="4355592"/>
            <a:ext cx="3200400" cy="1644614"/>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a:t>9/6/2018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583DDF-CA54-461A-A486-592D2374C532}" type="datetimeFigureOut">
              <a:rPr lang="en-US"/>
              <a:t>9/6/2018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583DDF-CA54-461A-A486-592D2374C532}" type="datetimeFigureOut">
              <a:rPr lang="en-US"/>
              <a:t>9/6/2018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63970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268944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579324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90803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849912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5" name="Footer Placeholder 2"/>
          <p:cNvSpPr>
            <a:spLocks noGrp="1"/>
          </p:cNvSpPr>
          <p:nvPr>
            <p:ph type="ftr" sz="quarter" idx="11"/>
          </p:nvPr>
        </p:nvSpPr>
        <p:spPr>
          <a:xfrm>
            <a:off x="4165600" y="6432516"/>
            <a:ext cx="3860800" cy="365125"/>
          </a:xfrm>
          <a:prstGeom prst="rect">
            <a:avLst/>
          </a:prstGeom>
        </p:spPr>
        <p:txBody>
          <a:bodyPr/>
          <a:lstStyle/>
          <a:p>
            <a:r>
              <a:rPr lang="en-US" dirty="0" smtClean="0">
                <a:solidFill>
                  <a:prstClr val="black"/>
                </a:solidFill>
              </a:rPr>
              <a:t>Intel Confidential/Internal Use Only</a:t>
            </a:r>
            <a:endParaRPr lang="en-US" dirty="0">
              <a:solidFill>
                <a:prstClr val="black"/>
              </a:solidFill>
            </a:endParaRPr>
          </a:p>
        </p:txBody>
      </p:sp>
    </p:spTree>
    <p:extLst>
      <p:ext uri="{BB962C8B-B14F-4D97-AF65-F5344CB8AC3E}">
        <p14:creationId xmlns:p14="http://schemas.microsoft.com/office/powerpoint/2010/main" val="343775337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583DDF-CA54-461A-A486-592D2374C532}" type="datetimeFigureOut">
              <a:rPr lang="en-US"/>
              <a:t>9/6/2018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354399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3272321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327814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095866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364054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83510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5" y="411797"/>
            <a:ext cx="10970683" cy="724365"/>
          </a:xfrm>
        </p:spPr>
        <p:txBody>
          <a:bodyPr/>
          <a:lstStyle>
            <a:lvl1pPr>
              <a:defRPr/>
            </a:lvl1pPr>
          </a:lstStyle>
          <a:p>
            <a:r>
              <a:rPr lang="en-US" dirty="0" err="1" smtClean="0"/>
              <a:t>28pt</a:t>
            </a:r>
            <a:r>
              <a:rPr lang="en-US" dirty="0" smtClean="0"/>
              <a:t> Intel Clear Light Headline</a:t>
            </a:r>
            <a:endParaRPr lang="en-US" dirty="0"/>
          </a:p>
        </p:txBody>
      </p:sp>
      <p:sp>
        <p:nvSpPr>
          <p:cNvPr id="3" name="Date Placeholder 2"/>
          <p:cNvSpPr>
            <a:spLocks noGrp="1"/>
          </p:cNvSpPr>
          <p:nvPr>
            <p:ph type="dt" sz="half" idx="10"/>
          </p:nvPr>
        </p:nvSpPr>
        <p:spPr>
          <a:xfrm>
            <a:off x="609600" y="6362368"/>
            <a:ext cx="2844800" cy="365125"/>
          </a:xfrm>
          <a:prstGeom prst="rect">
            <a:avLst/>
          </a:prstGeom>
        </p:spPr>
        <p:txBody>
          <a:bodyPr/>
          <a:lstStyle/>
          <a:p>
            <a:endParaRPr lang="en-US">
              <a:solidFill>
                <a:prstClr val="black"/>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r>
              <a:rPr lang="en-US" smtClean="0">
                <a:solidFill>
                  <a:prstClr val="black"/>
                </a:solidFill>
              </a:rPr>
              <a:t>Intel Confidential</a:t>
            </a:r>
            <a:endParaRPr lang="en-US">
              <a:solidFill>
                <a:prstClr val="black"/>
              </a:solidFill>
            </a:endParaRPr>
          </a:p>
        </p:txBody>
      </p:sp>
      <p:sp>
        <p:nvSpPr>
          <p:cNvPr id="5" name="Slide Number Placeholder 4"/>
          <p:cNvSpPr>
            <a:spLocks noGrp="1"/>
          </p:cNvSpPr>
          <p:nvPr>
            <p:ph type="sldNum" sz="quarter" idx="12"/>
          </p:nvPr>
        </p:nvSpPr>
        <p:spPr>
          <a:xfrm>
            <a:off x="7730576" y="6374912"/>
            <a:ext cx="2844800" cy="365125"/>
          </a:xfrm>
          <a:prstGeom prst="rect">
            <a:avLst/>
          </a:prstGeom>
        </p:spPr>
        <p:txBody>
          <a:bodyPr/>
          <a:lstStyle/>
          <a:p>
            <a:fld id="{EE2556C5-CE8C-6547-B838-EA80C61A4AF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471069555"/>
      </p:ext>
    </p:extLst>
  </p:cSld>
  <p:clrMapOvr>
    <a:masterClrMapping/>
  </p:clrMapOvr>
  <p:transition spd="slow">
    <p:cove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614236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4000" y="1143000"/>
            <a:ext cx="9144000" cy="2667000"/>
          </a:xfrm>
        </p:spPr>
        <p:txBody>
          <a:bodyPr anchor="b">
            <a:normAutofit/>
          </a:bodyPr>
          <a:lstStyle>
            <a:lvl1pPr algn="ctr">
              <a:defRPr sz="5200" b="0"/>
            </a:lvl1pPr>
          </a:lstStyle>
          <a:p>
            <a:r>
              <a:rPr lang="en-US" smtClean="0"/>
              <a:t>Click to edit Master title style</a:t>
            </a:r>
            <a:endParaRPr/>
          </a:p>
        </p:txBody>
      </p:sp>
      <p:sp>
        <p:nvSpPr>
          <p:cNvPr id="3" name="Text Placeholder 2"/>
          <p:cNvSpPr>
            <a:spLocks noGrp="1"/>
          </p:cNvSpPr>
          <p:nvPr>
            <p:ph type="body" idx="1"/>
          </p:nvPr>
        </p:nvSpPr>
        <p:spPr>
          <a:xfrm>
            <a:off x="1524000" y="3810000"/>
            <a:ext cx="9144000" cy="1143000"/>
          </a:xfrm>
        </p:spPr>
        <p:txBody>
          <a:bodyPr anchor="t">
            <a:normAutofit/>
          </a:bodyPr>
          <a:lstStyle>
            <a:lvl1pPr marL="0" indent="0" algn="ctr">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a:t>9/6/2018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9/6/2018</a:t>
            </a:fld>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80432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9DD7D43D-6574-4C7B-808D-C6C12215A4D4}" type="datetimeFigureOut">
              <a:rPr lang="en-US"/>
              <a:t>9/6/2018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0ECE5F2-81AA-4605-B028-6FBA391056AF}" type="slidenum">
              <a:rPr/>
              <a:t>‹#›</a:t>
            </a:fld>
            <a:endParaRPr/>
          </a:p>
        </p:txBody>
      </p:sp>
    </p:spTree>
    <p:extLst>
      <p:ext uri="{BB962C8B-B14F-4D97-AF65-F5344CB8AC3E}">
        <p14:creationId xmlns:p14="http://schemas.microsoft.com/office/powerpoint/2010/main" val="311707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1120" y="466344"/>
            <a:ext cx="9509760" cy="1234440"/>
          </a:xfrm>
        </p:spPr>
        <p:txBody>
          <a:bodyPr/>
          <a:lstStyle/>
          <a:p>
            <a:r>
              <a:rPr lang="en-US" smtClean="0"/>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9E583DDF-CA54-461A-A486-592D2374C532}" type="datetimeFigureOut">
              <a:rPr lang="en-US"/>
              <a:t>9/6/2018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9E583DDF-CA54-461A-A486-592D2374C532}" type="datetimeFigureOut">
              <a:rPr lang="en-US"/>
              <a:t>9/6/2018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9/6/2018</a:t>
            </a:fld>
            <a:endParaRPr/>
          </a:p>
        </p:txBody>
      </p:sp>
      <p:sp>
        <p:nvSpPr>
          <p:cNvPr id="3" name="Footer Placeholder 2"/>
          <p:cNvSpPr>
            <a:spLocks noGrp="1"/>
          </p:cNvSpPr>
          <p:nvPr>
            <p:ph type="ftr" sz="quarter" idx="11"/>
          </p:nvPr>
        </p:nvSpPr>
        <p:spPr/>
        <p:txBody>
          <a:bodyPr/>
          <a:lstStyle>
            <a:lvl1pPr>
              <a:defRPr>
                <a:solidFill>
                  <a:schemeClr val="tx2"/>
                </a:solidFill>
              </a:defRPr>
            </a:lvl1pPr>
          </a:lstStyle>
          <a:p>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0412" y="2362200"/>
            <a:ext cx="3200400" cy="1990725"/>
          </a:xfrm>
        </p:spPr>
        <p:txBody>
          <a:bodyPr anchor="b">
            <a:normAutofit/>
          </a:bodyPr>
          <a:lstStyle>
            <a:lvl1pPr>
              <a:defRPr sz="3400" b="0"/>
            </a:lvl1pPr>
          </a:lstStyle>
          <a:p>
            <a:r>
              <a:rPr lang="en-US" smtClean="0"/>
              <a:t>Click to edit Master title style</a:t>
            </a:r>
            <a:endParaRPr/>
          </a:p>
        </p:txBody>
      </p:sp>
      <p:sp>
        <p:nvSpPr>
          <p:cNvPr id="3" name="Content Placeholder 2"/>
          <p:cNvSpPr>
            <a:spLocks noGrp="1"/>
          </p:cNvSpPr>
          <p:nvPr>
            <p:ph idx="1"/>
          </p:nvPr>
        </p:nvSpPr>
        <p:spPr>
          <a:xfrm>
            <a:off x="4494212" y="685800"/>
            <a:ext cx="7239001"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a:t>9/6/2018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800">
                <a:solidFill>
                  <a:schemeClr val="bg2"/>
                </a:solidFill>
              </a:defRPr>
            </a:lvl1pPr>
          </a:lstStyle>
          <a:p>
            <a:fld id="{9E583DDF-CA54-461A-A486-592D2374C532}" type="datetimeFigureOut">
              <a:rPr lang="en-US"/>
              <a:pPr/>
              <a:t>9/6/2018</a:t>
            </a:fld>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800" cap="all" baseline="0">
                <a:solidFill>
                  <a:schemeClr val="bg2"/>
                </a:solidFill>
              </a:defRPr>
            </a:lvl1pPr>
          </a:lstStyle>
          <a:p>
            <a:endParaRPr/>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800">
                <a:solidFill>
                  <a:schemeClr val="bg2"/>
                </a:solidFill>
              </a:defRPr>
            </a:lvl1pPr>
          </a:lstStyle>
          <a:p>
            <a:fld id="{CA8D9AD5-F248-4919-864A-CFD76CC027D6}" type="slidenum">
              <a:rPr/>
              <a:pPr/>
              <a:t>‹#›</a:t>
            </a:fld>
            <a:endParaRPr/>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1" r:id="rId5"/>
    <p:sldLayoutId id="2147483653" r:id="rId6"/>
    <p:sldLayoutId id="2147483654" r:id="rId7"/>
    <p:sldLayoutId id="2147483655" r:id="rId8"/>
    <p:sldLayoutId id="2147483656" r:id="rId9"/>
    <p:sldLayoutId id="2147483663"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79219946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407075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file:///C:\Users\daniilbu\Documents\opencv_tutorials\demo\BGRvsHSV.ba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prstClr val="white"/>
                  </a:solidFill>
                  <a:effectLst>
                    <a:outerShdw blurRad="431800" algn="ctr" rotWithShape="0">
                      <a:prstClr val="black"/>
                    </a:outerShdw>
                  </a:effectLst>
                </a:rPr>
                <a:t>Computer Vision</a:t>
              </a:r>
              <a:endParaRPr lang="en-US" sz="8800" kern="0" dirty="0">
                <a:solidFill>
                  <a:prstClr val="white"/>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Font typeface="Wingdings" panose="05000000000000000000" pitchFamily="2" charset="2"/>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Font typeface="Wingdings" panose="05000000000000000000" pitchFamily="2" charset="2"/>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2890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9509760" cy="1233424"/>
          </a:xfrm>
        </p:spPr>
        <p:txBody>
          <a:bodyPr/>
          <a:lstStyle/>
          <a:p>
            <a:r>
              <a:rPr lang="en-US" sz="4000" dirty="0" err="1" smtClean="0"/>
              <a:t>OpenCV</a:t>
            </a:r>
            <a:r>
              <a:rPr lang="en-US" sz="4000" dirty="0" smtClean="0"/>
              <a:t>*</a:t>
            </a:r>
            <a:endParaRPr lang="en-US" sz="4000" dirty="0"/>
          </a:p>
        </p:txBody>
      </p:sp>
      <p:sp>
        <p:nvSpPr>
          <p:cNvPr id="3" name="Content Placeholder 2"/>
          <p:cNvSpPr>
            <a:spLocks noGrp="1"/>
          </p:cNvSpPr>
          <p:nvPr>
            <p:ph idx="1"/>
          </p:nvPr>
        </p:nvSpPr>
        <p:spPr>
          <a:xfrm>
            <a:off x="762000" y="1266001"/>
            <a:ext cx="5857642" cy="4127627"/>
          </a:xfrm>
        </p:spPr>
        <p:txBody>
          <a:bodyPr>
            <a:normAutofit/>
          </a:bodyPr>
          <a:lstStyle/>
          <a:p>
            <a:r>
              <a:rPr lang="en-US" sz="2400" dirty="0" smtClean="0"/>
              <a:t>Open Source library for computer vision</a:t>
            </a:r>
          </a:p>
          <a:p>
            <a:r>
              <a:rPr lang="en-US" sz="2400" dirty="0" smtClean="0"/>
              <a:t>Written in C++</a:t>
            </a:r>
          </a:p>
          <a:p>
            <a:pPr lvl="1"/>
            <a:r>
              <a:rPr lang="en-US" sz="2400" dirty="0" smtClean="0"/>
              <a:t>Bindings for most popular languages</a:t>
            </a:r>
          </a:p>
          <a:p>
            <a:r>
              <a:rPr lang="en-US" sz="2400" dirty="0" smtClean="0"/>
              <a:t>Block-like programming structure</a:t>
            </a:r>
          </a:p>
          <a:p>
            <a:pPr lvl="1"/>
            <a:r>
              <a:rPr lang="en-US" sz="2400" dirty="0" smtClean="0"/>
              <a:t>Image data is sequentially passed through functions</a:t>
            </a:r>
          </a:p>
          <a:p>
            <a:pPr lvl="1"/>
            <a:r>
              <a:rPr lang="en-US" sz="2400" dirty="0" smtClean="0"/>
              <a:t>Fundamental concepts allow for powerful image processing tools</a:t>
            </a:r>
          </a:p>
        </p:txBody>
      </p:sp>
      <p:pic>
        <p:nvPicPr>
          <p:cNvPr id="4" name="Picture 2" descr="http://code.opencv.org/attachments/download/86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1206" y="294640"/>
            <a:ext cx="949274" cy="8795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021384" y="5875690"/>
            <a:ext cx="1332416" cy="307777"/>
          </a:xfrm>
          <a:prstGeom prst="rect">
            <a:avLst/>
          </a:prstGeom>
          <a:noFill/>
        </p:spPr>
        <p:txBody>
          <a:bodyPr wrap="none" rtlCol="0">
            <a:spAutoFit/>
          </a:bodyPr>
          <a:lstStyle/>
          <a:p>
            <a:r>
              <a:rPr lang="en-US" sz="1400" dirty="0">
                <a:solidFill>
                  <a:schemeClr val="bg1">
                    <a:lumMod val="50000"/>
                  </a:schemeClr>
                </a:solidFill>
              </a:rPr>
              <a:t>c</a:t>
            </a:r>
            <a:r>
              <a:rPr lang="en-US" sz="1400" dirty="0" smtClean="0">
                <a:solidFill>
                  <a:schemeClr val="bg1">
                    <a:lumMod val="50000"/>
                  </a:schemeClr>
                </a:solidFill>
              </a:rPr>
              <a:t>odingbox.com</a:t>
            </a:r>
            <a:endParaRPr lang="en-US" sz="1400"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8577766" y="152400"/>
            <a:ext cx="1785434" cy="6274523"/>
          </a:xfrm>
          <a:prstGeom prst="rect">
            <a:avLst/>
          </a:prstGeom>
        </p:spPr>
      </p:pic>
      <p:cxnSp>
        <p:nvCxnSpPr>
          <p:cNvPr id="8" name="Straight Arrow Connector 7"/>
          <p:cNvCxnSpPr/>
          <p:nvPr/>
        </p:nvCxnSpPr>
        <p:spPr>
          <a:xfrm>
            <a:off x="9448800" y="3124200"/>
            <a:ext cx="0" cy="304800"/>
          </a:xfrm>
          <a:prstGeom prst="straightConnector1">
            <a:avLst/>
          </a:prstGeom>
          <a:ln w="12700">
            <a:headEnd type="none" w="lg" len="lg"/>
            <a:tailEnd type="triangle" w="sm" len="med"/>
          </a:ln>
        </p:spPr>
        <p:style>
          <a:lnRef idx="1">
            <a:schemeClr val="dk1"/>
          </a:lnRef>
          <a:fillRef idx="0">
            <a:schemeClr val="dk1"/>
          </a:fillRef>
          <a:effectRef idx="0">
            <a:schemeClr val="dk1"/>
          </a:effectRef>
          <a:fontRef idx="minor">
            <a:schemeClr val="tx1"/>
          </a:fontRef>
        </p:style>
      </p:cxnSp>
      <p:sp>
        <p:nvSpPr>
          <p:cNvPr id="9" name="Rounded Rectangle 8"/>
          <p:cNvSpPr/>
          <p:nvPr/>
        </p:nvSpPr>
        <p:spPr>
          <a:xfrm>
            <a:off x="5017089" y="466090"/>
            <a:ext cx="3625291" cy="4191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solidFill>
                  <a:schemeClr val="bg1">
                    <a:lumMod val="65000"/>
                  </a:schemeClr>
                </a:solidFill>
                <a:latin typeface="Intel Clear" panose="020B0604020203020204" pitchFamily="34" charset="0"/>
                <a:ea typeface="Intel Clear" panose="020B0604020203020204" pitchFamily="34" charset="0"/>
                <a:cs typeface="Intel Clear" panose="020B0604020203020204" pitchFamily="34" charset="0"/>
              </a:rPr>
              <a:t># python code snippets go here</a:t>
            </a:r>
            <a:endParaRPr lang="en-US" dirty="0">
              <a:solidFill>
                <a:schemeClr val="bg1">
                  <a:lumMod val="65000"/>
                </a:schemeClr>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1" name="Rounded Rectangle 10"/>
          <p:cNvSpPr/>
          <p:nvPr/>
        </p:nvSpPr>
        <p:spPr>
          <a:xfrm>
            <a:off x="2286000" y="5504991"/>
            <a:ext cx="2514600" cy="7732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latin typeface="Intel Clear" panose="020B0604020203020204" pitchFamily="34" charset="0"/>
                <a:ea typeface="Intel Clear" panose="020B0604020203020204" pitchFamily="34" charset="0"/>
                <a:cs typeface="Intel Clear" panose="020B0604020203020204" pitchFamily="34" charset="0"/>
              </a:rPr>
              <a:t> cv2</a:t>
            </a:r>
          </a:p>
          <a:p>
            <a:r>
              <a:rPr lang="en-US"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latin typeface="Intel Clear" panose="020B0604020203020204" pitchFamily="34" charset="0"/>
                <a:ea typeface="Intel Clear" panose="020B0604020203020204" pitchFamily="34" charset="0"/>
                <a:cs typeface="Intel Clear" panose="020B0604020203020204" pitchFamily="34" charset="0"/>
              </a:rPr>
              <a:t>numpy</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as</a:t>
            </a:r>
            <a:r>
              <a:rPr lang="en-US" dirty="0" smtClean="0">
                <a:latin typeface="Intel Clear" panose="020B0604020203020204" pitchFamily="34" charset="0"/>
                <a:ea typeface="Intel Clear" panose="020B0604020203020204" pitchFamily="34" charset="0"/>
                <a:cs typeface="Intel Clear" panose="020B0604020203020204" pitchFamily="34" charset="0"/>
              </a:rPr>
              <a:t> np</a:t>
            </a:r>
          </a:p>
        </p:txBody>
      </p:sp>
    </p:spTree>
    <p:extLst>
      <p:ext uri="{BB962C8B-B14F-4D97-AF65-F5344CB8AC3E}">
        <p14:creationId xmlns:p14="http://schemas.microsoft.com/office/powerpoint/2010/main" val="57663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Computer Vision Algorithms</a:t>
            </a:r>
            <a:endParaRPr lang="en-US" dirty="0"/>
          </a:p>
        </p:txBody>
      </p:sp>
      <p:sp>
        <p:nvSpPr>
          <p:cNvPr id="6" name="Text Placeholder 5"/>
          <p:cNvSpPr>
            <a:spLocks noGrp="1"/>
          </p:cNvSpPr>
          <p:nvPr>
            <p:ph type="body" sz="quarter" idx="11"/>
          </p:nvPr>
        </p:nvSpPr>
        <p:spPr/>
        <p:txBody>
          <a:bodyPr/>
          <a:lstStyle/>
          <a:p>
            <a:endParaRPr lang="en-US"/>
          </a:p>
        </p:txBody>
      </p:sp>
      <p:pic>
        <p:nvPicPr>
          <p:cNvPr id="4098" name="Picture 2" descr="https://simplecore.intel.com/newsroom/wp-content/uploads/sites/11/2016/05/int_brand_868_traffic_warnings1-750x500.jpg"/>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28887" b="2888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10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demiart.ru/forum/uploads5/post-60948-12683396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76400"/>
            <a:ext cx="9361710" cy="32766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p:cNvSpPr/>
          <p:nvPr/>
        </p:nvSpPr>
        <p:spPr>
          <a:xfrm>
            <a:off x="1295400" y="2133600"/>
            <a:ext cx="533400" cy="2514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rot="16200000">
            <a:off x="366086" y="2975401"/>
            <a:ext cx="1013226" cy="830997"/>
          </a:xfrm>
          <a:prstGeom prst="rect">
            <a:avLst/>
          </a:prstGeom>
          <a:noFill/>
        </p:spPr>
        <p:txBody>
          <a:bodyPr wrap="none" rtlCol="0">
            <a:spAutoFit/>
          </a:bodyPr>
          <a:lstStyle/>
          <a:p>
            <a:pPr algn="ctr"/>
            <a:r>
              <a:rPr lang="en-US" sz="2400" dirty="0" smtClean="0">
                <a:latin typeface="Cambria Math" panose="02040503050406030204" pitchFamily="18" charset="0"/>
                <a:ea typeface="Cambria Math" panose="02040503050406030204" pitchFamily="18" charset="0"/>
              </a:rPr>
              <a:t>uint8</a:t>
            </a:r>
          </a:p>
          <a:p>
            <a:pPr algn="ctr"/>
            <a:r>
              <a:rPr lang="en-US" sz="2400" dirty="0" smtClean="0">
                <a:latin typeface="Cambria Math" panose="02040503050406030204" pitchFamily="18" charset="0"/>
                <a:ea typeface="Cambria Math" panose="02040503050406030204" pitchFamily="18" charset="0"/>
              </a:rPr>
              <a:t>arrays</a:t>
            </a:r>
            <a:endParaRPr lang="en-US" sz="2400" dirty="0">
              <a:latin typeface="Cambria Math" panose="02040503050406030204" pitchFamily="18" charset="0"/>
              <a:ea typeface="Cambria Math" panose="02040503050406030204" pitchFamily="18" charset="0"/>
            </a:endParaRPr>
          </a:p>
        </p:txBody>
      </p:sp>
      <p:sp>
        <p:nvSpPr>
          <p:cNvPr id="5" name="TextBox 4"/>
          <p:cNvSpPr txBox="1"/>
          <p:nvPr/>
        </p:nvSpPr>
        <p:spPr>
          <a:xfrm>
            <a:off x="8991600" y="4645223"/>
            <a:ext cx="1218603" cy="307777"/>
          </a:xfrm>
          <a:prstGeom prst="rect">
            <a:avLst/>
          </a:prstGeom>
          <a:noFill/>
        </p:spPr>
        <p:txBody>
          <a:bodyPr wrap="none" rtlCol="0">
            <a:spAutoFit/>
          </a:bodyPr>
          <a:lstStyle/>
          <a:p>
            <a:r>
              <a:rPr lang="en-US" sz="1400" dirty="0" err="1" smtClean="0">
                <a:solidFill>
                  <a:schemeClr val="bg1">
                    <a:lumMod val="50000"/>
                  </a:schemeClr>
                </a:solidFill>
              </a:rPr>
              <a:t>Cadin</a:t>
            </a:r>
            <a:r>
              <a:rPr lang="en-US" sz="1400" dirty="0" smtClean="0">
                <a:solidFill>
                  <a:schemeClr val="bg1">
                    <a:lumMod val="50000"/>
                  </a:schemeClr>
                </a:solidFill>
              </a:rPr>
              <a:t> </a:t>
            </a:r>
            <a:r>
              <a:rPr lang="en-US" sz="1400" dirty="0" err="1" smtClean="0">
                <a:solidFill>
                  <a:schemeClr val="bg1">
                    <a:lumMod val="50000"/>
                  </a:schemeClr>
                </a:solidFill>
              </a:rPr>
              <a:t>Batrack</a:t>
            </a:r>
            <a:endParaRPr lang="en-US" sz="1400" dirty="0">
              <a:solidFill>
                <a:schemeClr val="bg1">
                  <a:lumMod val="50000"/>
                </a:schemeClr>
              </a:solidFill>
            </a:endParaRPr>
          </a:p>
        </p:txBody>
      </p:sp>
      <p:sp>
        <p:nvSpPr>
          <p:cNvPr id="8" name="Rounded Rectangle 7"/>
          <p:cNvSpPr/>
          <p:nvPr/>
        </p:nvSpPr>
        <p:spPr>
          <a:xfrm>
            <a:off x="3048000" y="5257800"/>
            <a:ext cx="5410499" cy="9906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err="1">
                <a:latin typeface="Intel Clear" panose="020B0604020203020204" pitchFamily="34" charset="0"/>
                <a:ea typeface="Intel Clear" panose="020B0604020203020204" pitchFamily="34" charset="0"/>
                <a:cs typeface="Intel Clear" panose="020B0604020203020204" pitchFamily="34" charset="0"/>
              </a:rPr>
              <a:t>i</a:t>
            </a:r>
            <a:r>
              <a:rPr lang="en-US" dirty="0" err="1" smtClean="0">
                <a:latin typeface="Intel Clear" panose="020B0604020203020204" pitchFamily="34" charset="0"/>
                <a:ea typeface="Intel Clear" panose="020B0604020203020204" pitchFamily="34" charset="0"/>
                <a:cs typeface="Intel Clear" panose="020B0604020203020204" pitchFamily="34" charset="0"/>
              </a:rPr>
              <a:t>mg</a:t>
            </a:r>
            <a:r>
              <a:rPr lang="en-US" dirty="0" smtClean="0">
                <a:latin typeface="Intel Clear" panose="020B0604020203020204" pitchFamily="34" charset="0"/>
                <a:ea typeface="Intel Clear" panose="020B0604020203020204" pitchFamily="34" charset="0"/>
                <a:cs typeface="Intel Clear" panose="020B0604020203020204" pitchFamily="34" charset="0"/>
              </a:rPr>
              <a:t> = cv2.imread( </a:t>
            </a:r>
            <a:r>
              <a:rPr lang="en-US"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‘image.jpg’</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a:solidFill>
                  <a:schemeClr val="bg1">
                    <a:lumMod val="65000"/>
                  </a:schemeClr>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chemeClr val="bg1">
                    <a:lumMod val="65000"/>
                  </a:schemeClr>
                </a:solidFill>
                <a:latin typeface="Intel Clear" panose="020B0604020203020204" pitchFamily="34" charset="0"/>
                <a:ea typeface="Intel Clear" panose="020B0604020203020204" pitchFamily="34" charset="0"/>
                <a:cs typeface="Intel Clear" panose="020B0604020203020204" pitchFamily="34" charset="0"/>
              </a:rPr>
              <a:t>open image</a:t>
            </a:r>
            <a:endParaRPr lang="en-US" dirty="0" smtClean="0">
              <a:latin typeface="Intel Clear" panose="020B0604020203020204" pitchFamily="34" charset="0"/>
              <a:ea typeface="Intel Clear" panose="020B0604020203020204" pitchFamily="34" charset="0"/>
              <a:cs typeface="Intel Clear" panose="020B0604020203020204" pitchFamily="34" charset="0"/>
            </a:endParaRPr>
          </a:p>
          <a:p>
            <a:r>
              <a:rPr lang="en-US" dirty="0" smtClean="0">
                <a:latin typeface="Intel Clear" panose="020B0604020203020204" pitchFamily="34" charset="0"/>
                <a:ea typeface="Intel Clear" panose="020B0604020203020204" pitchFamily="34" charset="0"/>
                <a:cs typeface="Intel Clear" panose="020B0604020203020204" pitchFamily="34" charset="0"/>
              </a:rPr>
              <a:t>cv2.imshow( </a:t>
            </a:r>
            <a:r>
              <a:rPr lang="en-US"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‘Title’</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latin typeface="Intel Clear" panose="020B0604020203020204" pitchFamily="34" charset="0"/>
                <a:ea typeface="Intel Clear" panose="020B0604020203020204" pitchFamily="34" charset="0"/>
                <a:cs typeface="Intel Clear" panose="020B0604020203020204" pitchFamily="34" charset="0"/>
              </a:rPr>
              <a:t>img</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a:solidFill>
                  <a:schemeClr val="bg1">
                    <a:lumMod val="65000"/>
                  </a:schemeClr>
                </a:solidFill>
                <a:latin typeface="Intel Clear" panose="020B0604020203020204" pitchFamily="34" charset="0"/>
                <a:ea typeface="Intel Clear" panose="020B0604020203020204" pitchFamily="34" charset="0"/>
                <a:cs typeface="Intel Clear" panose="020B0604020203020204" pitchFamily="34" charset="0"/>
              </a:rPr>
              <a:t> # </a:t>
            </a:r>
            <a:r>
              <a:rPr lang="en-US" dirty="0" smtClean="0">
                <a:solidFill>
                  <a:schemeClr val="bg1">
                    <a:lumMod val="65000"/>
                  </a:schemeClr>
                </a:solidFill>
                <a:latin typeface="Intel Clear" panose="020B0604020203020204" pitchFamily="34" charset="0"/>
                <a:ea typeface="Intel Clear" panose="020B0604020203020204" pitchFamily="34" charset="0"/>
                <a:cs typeface="Intel Clear" panose="020B0604020203020204" pitchFamily="34" charset="0"/>
              </a:rPr>
              <a:t>show image</a:t>
            </a:r>
            <a:endParaRPr lang="en-US" dirty="0" smtClean="0">
              <a:latin typeface="Intel Clear" panose="020B0604020203020204" pitchFamily="34" charset="0"/>
              <a:ea typeface="Intel Clear" panose="020B0604020203020204" pitchFamily="34" charset="0"/>
              <a:cs typeface="Intel Clear" panose="020B0604020203020204" pitchFamily="34" charset="0"/>
            </a:endParaRPr>
          </a:p>
          <a:p>
            <a:r>
              <a:rPr lang="en-US" dirty="0" smtClean="0">
                <a:latin typeface="Intel Clear" panose="020B0604020203020204" pitchFamily="34" charset="0"/>
                <a:ea typeface="Intel Clear" panose="020B0604020203020204" pitchFamily="34" charset="0"/>
                <a:cs typeface="Intel Clear" panose="020B0604020203020204" pitchFamily="34" charset="0"/>
              </a:rPr>
              <a:t>cv2.imwrite( </a:t>
            </a:r>
            <a:r>
              <a:rPr lang="en-US"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‘image2.jpg’</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err="1">
                <a:latin typeface="Intel Clear" panose="020B0604020203020204" pitchFamily="34" charset="0"/>
                <a:ea typeface="Intel Clear" panose="020B0604020203020204" pitchFamily="34" charset="0"/>
                <a:cs typeface="Intel Clear" panose="020B0604020203020204" pitchFamily="34" charset="0"/>
              </a:rPr>
              <a:t>img</a:t>
            </a:r>
            <a:r>
              <a:rPr lang="en-US" dirty="0">
                <a:latin typeface="Intel Clear" panose="020B0604020203020204" pitchFamily="34" charset="0"/>
                <a:ea typeface="Intel Clear" panose="020B0604020203020204" pitchFamily="34" charset="0"/>
                <a:cs typeface="Intel Clear" panose="020B0604020203020204" pitchFamily="34" charset="0"/>
              </a:rPr>
              <a:t> </a:t>
            </a:r>
            <a:r>
              <a:rPr lang="en-US" dirty="0" smtClean="0">
                <a:latin typeface="Intel Clear" panose="020B0604020203020204" pitchFamily="34" charset="0"/>
                <a:ea typeface="Intel Clear" panose="020B0604020203020204" pitchFamily="34" charset="0"/>
                <a:cs typeface="Intel Clear" panose="020B0604020203020204" pitchFamily="34" charset="0"/>
              </a:rPr>
              <a:t>)</a:t>
            </a:r>
            <a:r>
              <a:rPr lang="en-US" dirty="0">
                <a:solidFill>
                  <a:schemeClr val="bg1">
                    <a:lumMod val="65000"/>
                  </a:schemeClr>
                </a:solidFill>
                <a:latin typeface="Intel Clear" panose="020B0604020203020204" pitchFamily="34" charset="0"/>
                <a:ea typeface="Intel Clear" panose="020B0604020203020204" pitchFamily="34" charset="0"/>
                <a:cs typeface="Intel Clear" panose="020B0604020203020204" pitchFamily="34" charset="0"/>
              </a:rPr>
              <a:t> # </a:t>
            </a:r>
            <a:r>
              <a:rPr lang="en-US" dirty="0" smtClean="0">
                <a:solidFill>
                  <a:schemeClr val="bg1">
                    <a:lumMod val="65000"/>
                  </a:schemeClr>
                </a:solidFill>
                <a:latin typeface="Intel Clear" panose="020B0604020203020204" pitchFamily="34" charset="0"/>
                <a:ea typeface="Intel Clear" panose="020B0604020203020204" pitchFamily="34" charset="0"/>
                <a:cs typeface="Intel Clear" panose="020B0604020203020204" pitchFamily="34" charset="0"/>
              </a:rPr>
              <a:t>write image file</a:t>
            </a:r>
            <a:endParaRPr lang="en-US" dirty="0">
              <a:latin typeface="Intel Clear" panose="020B0604020203020204" pitchFamily="34" charset="0"/>
              <a:ea typeface="Intel Clear" panose="020B0604020203020204" pitchFamily="34" charset="0"/>
              <a:cs typeface="Intel Clear" panose="020B0604020203020204" pitchFamily="34" charset="0"/>
            </a:endParaRPr>
          </a:p>
          <a:p>
            <a:endParaRPr lang="en-US" dirty="0" smtClean="0">
              <a:latin typeface="Intel Clear" panose="020B0604020203020204" pitchFamily="34" charset="0"/>
              <a:ea typeface="Intel Clear" panose="020B0604020203020204" pitchFamily="34" charset="0"/>
              <a:cs typeface="Intel Clear" panose="020B0604020203020204" pitchFamily="34" charset="0"/>
            </a:endParaRPr>
          </a:p>
        </p:txBody>
      </p:sp>
      <p:sp>
        <p:nvSpPr>
          <p:cNvPr id="9" name="Title 1"/>
          <p:cNvSpPr>
            <a:spLocks noGrp="1"/>
          </p:cNvSpPr>
          <p:nvPr>
            <p:ph type="title"/>
          </p:nvPr>
        </p:nvSpPr>
        <p:spPr>
          <a:xfrm>
            <a:off x="1341120" y="467360"/>
            <a:ext cx="9509760" cy="1233424"/>
          </a:xfrm>
        </p:spPr>
        <p:txBody>
          <a:bodyPr/>
          <a:lstStyle/>
          <a:p>
            <a:r>
              <a:rPr lang="en-US" dirty="0" smtClean="0"/>
              <a:t>Image Binary Representation</a:t>
            </a:r>
            <a:endParaRPr lang="en-US" dirty="0"/>
          </a:p>
        </p:txBody>
      </p:sp>
    </p:spTree>
    <p:extLst>
      <p:ext uri="{BB962C8B-B14F-4D97-AF65-F5344CB8AC3E}">
        <p14:creationId xmlns:p14="http://schemas.microsoft.com/office/powerpoint/2010/main" val="277725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Colorspaces</a:t>
            </a:r>
            <a:endParaRPr lang="en-US" dirty="0"/>
          </a:p>
        </p:txBody>
      </p:sp>
      <p:pic>
        <p:nvPicPr>
          <p:cNvPr id="3074" name="Picture 2" descr="https://upload.wikimedia.org/wikipedia/commons/f/f1/HSV_co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594977"/>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peterstone.name/Maplepgs/images/Colour_cu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48000"/>
            <a:ext cx="322897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i.stack.imgur.com/BJZ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0" y="3733800"/>
            <a:ext cx="1950067" cy="19500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839200" y="3425700"/>
            <a:ext cx="1066800" cy="338554"/>
          </a:xfrm>
          <a:prstGeom prst="rect">
            <a:avLst/>
          </a:prstGeom>
          <a:noFill/>
        </p:spPr>
        <p:txBody>
          <a:bodyPr wrap="square" rtlCol="0">
            <a:spAutoFit/>
          </a:bodyPr>
          <a:lstStyle/>
          <a:p>
            <a:r>
              <a:rPr lang="en-US" sz="1600" dirty="0" smtClean="0"/>
              <a:t>intensity</a:t>
            </a:r>
            <a:endParaRPr lang="en-US" sz="1600" dirty="0"/>
          </a:p>
        </p:txBody>
      </p:sp>
      <p:cxnSp>
        <p:nvCxnSpPr>
          <p:cNvPr id="9" name="Straight Arrow Connector 8"/>
          <p:cNvCxnSpPr/>
          <p:nvPr/>
        </p:nvCxnSpPr>
        <p:spPr>
          <a:xfrm>
            <a:off x="9677400" y="3594977"/>
            <a:ext cx="609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543792668"/>
                  </p:ext>
                </p:extLst>
              </p:nvPr>
            </p:nvGraphicFramePr>
            <p:xfrm>
              <a:off x="990600" y="1828800"/>
              <a:ext cx="9448800" cy="1280160"/>
            </p:xfrm>
            <a:graphic>
              <a:graphicData uri="http://schemas.openxmlformats.org/drawingml/2006/table">
                <a:tbl>
                  <a:tblPr>
                    <a:tableStyleId>{793D81CF-94F2-401A-BA57-92F5A7B2D0C5}</a:tableStyleId>
                  </a:tblPr>
                  <a:tblGrid>
                    <a:gridCol w="3056140"/>
                    <a:gridCol w="4037470"/>
                    <a:gridCol w="2355190"/>
                  </a:tblGrid>
                  <a:tr h="533400">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sz="2400" i="1" smtClean="0">
                                        <a:ln>
                                          <a:noFill/>
                                        </a:ln>
                                        <a:solidFill>
                                          <a:schemeClr val="tx1"/>
                                        </a:solidFill>
                                        <a:latin typeface="Cambria Math" panose="02040503050406030204" pitchFamily="18" charset="0"/>
                                      </a:rPr>
                                    </m:ctrlPr>
                                  </m:dPr>
                                  <m:e>
                                    <m:r>
                                      <a:rPr lang="en-US" sz="2400" smtClean="0">
                                        <a:ln>
                                          <a:noFill/>
                                        </a:ln>
                                        <a:solidFill>
                                          <a:schemeClr val="tx1"/>
                                        </a:solidFill>
                                        <a:latin typeface="Cambria Math" panose="02040503050406030204" pitchFamily="18" charset="0"/>
                                      </a:rPr>
                                      <m:t>𝐵𝑙𝑢𝑒</m:t>
                                    </m:r>
                                    <m:r>
                                      <a:rPr lang="en-US" sz="2400" smtClean="0">
                                        <a:ln>
                                          <a:noFill/>
                                        </a:ln>
                                        <a:solidFill>
                                          <a:schemeClr val="tx1"/>
                                        </a:solidFill>
                                        <a:latin typeface="Cambria Math" panose="02040503050406030204" pitchFamily="18" charset="0"/>
                                      </a:rPr>
                                      <m:t>, </m:t>
                                    </m:r>
                                    <m:r>
                                      <a:rPr lang="en-US" sz="2400" smtClean="0">
                                        <a:ln>
                                          <a:noFill/>
                                        </a:ln>
                                        <a:solidFill>
                                          <a:schemeClr val="tx1"/>
                                        </a:solidFill>
                                        <a:latin typeface="Cambria Math" panose="02040503050406030204" pitchFamily="18" charset="0"/>
                                      </a:rPr>
                                      <m:t>𝑅𝑒𝑑</m:t>
                                    </m:r>
                                    <m:r>
                                      <a:rPr lang="en-US" sz="2400" smtClean="0">
                                        <a:ln>
                                          <a:noFill/>
                                        </a:ln>
                                        <a:solidFill>
                                          <a:schemeClr val="tx1"/>
                                        </a:solidFill>
                                        <a:latin typeface="Cambria Math" panose="02040503050406030204" pitchFamily="18" charset="0"/>
                                      </a:rPr>
                                      <m:t>, </m:t>
                                    </m:r>
                                    <m:r>
                                      <a:rPr lang="en-US" sz="2400" smtClean="0">
                                        <a:ln>
                                          <a:noFill/>
                                        </a:ln>
                                        <a:solidFill>
                                          <a:schemeClr val="tx1"/>
                                        </a:solidFill>
                                        <a:latin typeface="Cambria Math" panose="02040503050406030204" pitchFamily="18" charset="0"/>
                                      </a:rPr>
                                      <m:t>𝐺𝑟𝑒𝑒𝑛</m:t>
                                    </m:r>
                                  </m:e>
                                </m:d>
                                <m:r>
                                  <a:rPr lang="en-US" sz="2400" smtClean="0">
                                    <a:ln>
                                      <a:noFill/>
                                    </a:ln>
                                    <a:solidFill>
                                      <a:schemeClr val="tx1"/>
                                    </a:solidFill>
                                    <a:latin typeface="Cambria Math" panose="02040503050406030204" pitchFamily="18" charset="0"/>
                                  </a:rPr>
                                  <m:t>↔</m:t>
                                </m:r>
                                <m:d>
                                  <m:dPr>
                                    <m:ctrlPr>
                                      <a:rPr lang="en-US" sz="2400" i="1" smtClean="0">
                                        <a:ln>
                                          <a:noFill/>
                                        </a:ln>
                                        <a:solidFill>
                                          <a:schemeClr val="tx1"/>
                                        </a:solidFill>
                                        <a:latin typeface="Cambria Math" panose="02040503050406030204" pitchFamily="18" charset="0"/>
                                      </a:rPr>
                                    </m:ctrlPr>
                                  </m:dPr>
                                  <m:e>
                                    <m:r>
                                      <a:rPr lang="en-US" sz="2400" smtClean="0">
                                        <a:ln>
                                          <a:noFill/>
                                        </a:ln>
                                        <a:solidFill>
                                          <a:schemeClr val="tx1"/>
                                        </a:solidFill>
                                        <a:latin typeface="Cambria Math" panose="02040503050406030204" pitchFamily="18" charset="0"/>
                                      </a:rPr>
                                      <m:t>𝐻𝑢𝑒</m:t>
                                    </m:r>
                                    <m:r>
                                      <a:rPr lang="en-US" sz="2400" smtClean="0">
                                        <a:ln>
                                          <a:noFill/>
                                        </a:ln>
                                        <a:solidFill>
                                          <a:schemeClr val="tx1"/>
                                        </a:solidFill>
                                        <a:latin typeface="Cambria Math" panose="02040503050406030204" pitchFamily="18" charset="0"/>
                                      </a:rPr>
                                      <m:t>, </m:t>
                                    </m:r>
                                    <m:r>
                                      <a:rPr lang="en-US" sz="2400" smtClean="0">
                                        <a:ln>
                                          <a:noFill/>
                                        </a:ln>
                                        <a:solidFill>
                                          <a:schemeClr val="tx1"/>
                                        </a:solidFill>
                                        <a:latin typeface="Cambria Math" panose="02040503050406030204" pitchFamily="18" charset="0"/>
                                      </a:rPr>
                                      <m:t>𝑆𝑎𝑡𝑢𝑟𝑎𝑡𝑖𝑜𝑛</m:t>
                                    </m:r>
                                    <m:r>
                                      <a:rPr lang="en-US" sz="2400" smtClean="0">
                                        <a:ln>
                                          <a:noFill/>
                                        </a:ln>
                                        <a:solidFill>
                                          <a:schemeClr val="tx1"/>
                                        </a:solidFill>
                                        <a:latin typeface="Cambria Math" panose="02040503050406030204" pitchFamily="18" charset="0"/>
                                      </a:rPr>
                                      <m:t>, </m:t>
                                    </m:r>
                                    <m:r>
                                      <a:rPr lang="en-US" sz="2400" smtClean="0">
                                        <a:ln>
                                          <a:noFill/>
                                        </a:ln>
                                        <a:solidFill>
                                          <a:schemeClr val="tx1"/>
                                        </a:solidFill>
                                        <a:latin typeface="Cambria Math" panose="02040503050406030204" pitchFamily="18" charset="0"/>
                                      </a:rPr>
                                      <m:t>𝑉𝑎𝑙𝑢𝑒</m:t>
                                    </m:r>
                                  </m:e>
                                </m:d>
                                <m:r>
                                  <a:rPr lang="en-US" sz="2400" smtClean="0">
                                    <a:ln>
                                      <a:noFill/>
                                    </a:ln>
                                    <a:solidFill>
                                      <a:schemeClr val="tx1"/>
                                    </a:solidFill>
                                    <a:latin typeface="Cambria Math" panose="02040503050406030204" pitchFamily="18" charset="0"/>
                                  </a:rPr>
                                  <m:t>→(</m:t>
                                </m:r>
                                <m:r>
                                  <a:rPr lang="en-US" sz="2400" smtClean="0">
                                    <a:ln>
                                      <a:noFill/>
                                    </a:ln>
                                    <a:solidFill>
                                      <a:schemeClr val="tx1"/>
                                    </a:solidFill>
                                    <a:latin typeface="Cambria Math" panose="02040503050406030204" pitchFamily="18" charset="0"/>
                                  </a:rPr>
                                  <m:t>𝐼𝑛𝑡𝑒𝑛𝑠𝑖𝑡𝑦</m:t>
                                </m:r>
                                <m:r>
                                  <a:rPr lang="en-US" sz="2400" smtClean="0">
                                    <a:ln>
                                      <a:noFill/>
                                    </a:ln>
                                    <a:solidFill>
                                      <a:schemeClr val="tx1"/>
                                    </a:solidFill>
                                    <a:latin typeface="Cambria Math" panose="02040503050406030204" pitchFamily="18" charset="0"/>
                                  </a:rPr>
                                  <m:t>)</m:t>
                                </m:r>
                              </m:oMath>
                            </m:oMathPara>
                          </a14:m>
                          <a:endParaRPr lang="en-US" sz="2400" dirty="0">
                            <a:ln>
                              <a:noFill/>
                            </a:ln>
                            <a:solidFill>
                              <a:schemeClr val="tx1"/>
                            </a:solidFill>
                          </a:endParaRPr>
                        </a:p>
                        <a:p>
                          <a:endParaRPr lang="en-US" sz="2400" dirty="0">
                            <a:ln>
                              <a:noFill/>
                            </a:ln>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r>
                  <a:tr h="454698">
                    <a:tc>
                      <a:txBody>
                        <a:bodyPr/>
                        <a:lstStyle/>
                        <a:p>
                          <a:pPr algn="ctr"/>
                          <a:r>
                            <a:rPr lang="en-US" sz="2400" dirty="0" smtClean="0">
                              <a:ln>
                                <a:noFill/>
                              </a:ln>
                              <a:solidFill>
                                <a:schemeClr val="tx1"/>
                              </a:solidFill>
                            </a:rPr>
                            <a:t>BGR</a:t>
                          </a:r>
                          <a:endParaRPr lang="en-US" sz="2400" dirty="0">
                            <a:ln>
                              <a:noFill/>
                            </a:ln>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smtClean="0">
                              <a:ln>
                                <a:noFill/>
                              </a:ln>
                              <a:solidFill>
                                <a:schemeClr val="tx1"/>
                              </a:solidFill>
                            </a:rPr>
                            <a:t>HSV</a:t>
                          </a:r>
                          <a:endParaRPr lang="en-US" sz="2400" dirty="0">
                            <a:ln>
                              <a:noFill/>
                            </a:ln>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smtClean="0">
                              <a:ln>
                                <a:noFill/>
                              </a:ln>
                              <a:solidFill>
                                <a:schemeClr val="tx1"/>
                              </a:solidFill>
                            </a:rPr>
                            <a:t>Grayscale</a:t>
                          </a:r>
                          <a:endParaRPr lang="en-US" sz="2400" dirty="0">
                            <a:ln>
                              <a:noFill/>
                            </a:ln>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543792668"/>
                  </p:ext>
                </p:extLst>
              </p:nvPr>
            </p:nvGraphicFramePr>
            <p:xfrm>
              <a:off x="990600" y="1828800"/>
              <a:ext cx="9448800" cy="1280160"/>
            </p:xfrm>
            <a:graphic>
              <a:graphicData uri="http://schemas.openxmlformats.org/drawingml/2006/table">
                <a:tbl>
                  <a:tblPr>
                    <a:tableStyleId>{793D81CF-94F2-401A-BA57-92F5A7B2D0C5}</a:tableStyleId>
                  </a:tblPr>
                  <a:tblGrid>
                    <a:gridCol w="3056140"/>
                    <a:gridCol w="4037470"/>
                    <a:gridCol w="2355190"/>
                  </a:tblGrid>
                  <a:tr h="822960">
                    <a:tc gridSpan="3">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0">
                          <a:blip r:embed="rId6"/>
                          <a:stretch>
                            <a:fillRect b="-72593"/>
                          </a:stretch>
                        </a:blipFill>
                      </a:tcPr>
                    </a:tc>
                    <a:tc hMerge="1">
                      <a:txBody>
                        <a:bodyPr/>
                        <a:lstStyle/>
                        <a:p>
                          <a:endParaRPr lang="en-US"/>
                        </a:p>
                      </a:txBody>
                      <a:tcPr/>
                    </a:tc>
                    <a:tc hMerge="1">
                      <a:txBody>
                        <a:bodyPr/>
                        <a:lstStyle/>
                        <a:p>
                          <a:endParaRPr lang="en-US"/>
                        </a:p>
                      </a:txBody>
                      <a:tcPr/>
                    </a:tc>
                  </a:tr>
                  <a:tr h="457200">
                    <a:tc>
                      <a:txBody>
                        <a:bodyPr/>
                        <a:lstStyle/>
                        <a:p>
                          <a:pPr algn="ctr"/>
                          <a:r>
                            <a:rPr lang="en-US" sz="2400" dirty="0" smtClean="0">
                              <a:ln>
                                <a:noFill/>
                              </a:ln>
                              <a:solidFill>
                                <a:schemeClr val="tx1"/>
                              </a:solidFill>
                            </a:rPr>
                            <a:t>BGR</a:t>
                          </a:r>
                          <a:endParaRPr lang="en-US" sz="2400" dirty="0">
                            <a:ln>
                              <a:noFill/>
                            </a:ln>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smtClean="0">
                              <a:ln>
                                <a:noFill/>
                              </a:ln>
                              <a:solidFill>
                                <a:schemeClr val="tx1"/>
                              </a:solidFill>
                            </a:rPr>
                            <a:t>HSV</a:t>
                          </a:r>
                          <a:endParaRPr lang="en-US" sz="2400" dirty="0">
                            <a:ln>
                              <a:noFill/>
                            </a:ln>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smtClean="0">
                              <a:ln>
                                <a:noFill/>
                              </a:ln>
                              <a:solidFill>
                                <a:schemeClr val="tx1"/>
                              </a:solidFill>
                            </a:rPr>
                            <a:t>Grayscale</a:t>
                          </a:r>
                          <a:endParaRPr lang="en-US" sz="2400" dirty="0">
                            <a:ln>
                              <a:noFill/>
                            </a:ln>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mc:Fallback>
      </mc:AlternateContent>
      <p:sp>
        <p:nvSpPr>
          <p:cNvPr id="10" name="Rounded Rectangle 9"/>
          <p:cNvSpPr/>
          <p:nvPr/>
        </p:nvSpPr>
        <p:spPr>
          <a:xfrm>
            <a:off x="3322320" y="5945490"/>
            <a:ext cx="5364480" cy="4815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a:latin typeface="Intel Clear" panose="020B0604020203020204" pitchFamily="34" charset="0"/>
                <a:ea typeface="Intel Clear" panose="020B0604020203020204" pitchFamily="34" charset="0"/>
                <a:cs typeface="Intel Clear" panose="020B0604020203020204" pitchFamily="34" charset="0"/>
              </a:rPr>
              <a:t>i</a:t>
            </a:r>
            <a:r>
              <a:rPr lang="en-US" dirty="0" smtClean="0">
                <a:latin typeface="Intel Clear" panose="020B0604020203020204" pitchFamily="34" charset="0"/>
                <a:ea typeface="Intel Clear" panose="020B0604020203020204" pitchFamily="34" charset="0"/>
                <a:cs typeface="Intel Clear" panose="020B0604020203020204" pitchFamily="34" charset="0"/>
              </a:rPr>
              <a:t>mg2 = cv2.cvtColor( </a:t>
            </a:r>
            <a:r>
              <a:rPr lang="en-US" dirty="0" err="1" smtClean="0">
                <a:latin typeface="Intel Clear" panose="020B0604020203020204" pitchFamily="34" charset="0"/>
                <a:ea typeface="Intel Clear" panose="020B0604020203020204" pitchFamily="34" charset="0"/>
                <a:cs typeface="Intel Clear" panose="020B0604020203020204" pitchFamily="34" charset="0"/>
              </a:rPr>
              <a:t>img</a:t>
            </a:r>
            <a:r>
              <a:rPr lang="en-US" dirty="0" smtClean="0">
                <a:latin typeface="Intel Clear" panose="020B0604020203020204" pitchFamily="34" charset="0"/>
                <a:ea typeface="Intel Clear" panose="020B0604020203020204" pitchFamily="34" charset="0"/>
                <a:cs typeface="Intel Clear" panose="020B0604020203020204" pitchFamily="34" charset="0"/>
              </a:rPr>
              <a:t>, cv2.COLOR_BGR2HSV )</a:t>
            </a:r>
          </a:p>
        </p:txBody>
      </p:sp>
      <p:sp>
        <p:nvSpPr>
          <p:cNvPr id="11" name="Action Button: Forward or Next 10">
            <a:hlinkClick r:id="rId7" action="ppaction://program" highlightClick="1"/>
          </p:cNvPr>
          <p:cNvSpPr/>
          <p:nvPr/>
        </p:nvSpPr>
        <p:spPr>
          <a:xfrm>
            <a:off x="11277600" y="200660"/>
            <a:ext cx="685800" cy="5334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31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3215640"/>
            <a:ext cx="2275840" cy="128016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0" y="3231963"/>
            <a:ext cx="2275840" cy="1280160"/>
          </a:xfrm>
          <a:prstGeom prst="rect">
            <a:avLst/>
          </a:prstGeom>
        </p:spPr>
      </p:pic>
      <p:sp>
        <p:nvSpPr>
          <p:cNvPr id="2" name="Title 1"/>
          <p:cNvSpPr>
            <a:spLocks noGrp="1"/>
          </p:cNvSpPr>
          <p:nvPr>
            <p:ph type="title"/>
          </p:nvPr>
        </p:nvSpPr>
        <p:spPr>
          <a:xfrm>
            <a:off x="304800" y="106724"/>
            <a:ext cx="9509760" cy="1233424"/>
          </a:xfrm>
        </p:spPr>
        <p:txBody>
          <a:bodyPr/>
          <a:lstStyle/>
          <a:p>
            <a:r>
              <a:rPr lang="en-US" dirty="0" smtClean="0"/>
              <a:t>Masking</a:t>
            </a:r>
            <a:endParaRPr lang="en-US" dirty="0"/>
          </a:p>
        </p:txBody>
      </p:sp>
      <p:sp>
        <p:nvSpPr>
          <p:cNvPr id="4" name="TextBox 3"/>
          <p:cNvSpPr txBox="1"/>
          <p:nvPr/>
        </p:nvSpPr>
        <p:spPr>
          <a:xfrm>
            <a:off x="2133600" y="1828800"/>
            <a:ext cx="1452962" cy="830997"/>
          </a:xfrm>
          <a:prstGeom prst="rect">
            <a:avLst/>
          </a:prstGeom>
          <a:noFill/>
        </p:spPr>
        <p:txBody>
          <a:bodyPr wrap="none" rtlCol="0">
            <a:spAutoFit/>
          </a:bodyPr>
          <a:lstStyle/>
          <a:p>
            <a:r>
              <a:rPr lang="en-US" sz="2400" dirty="0" err="1" smtClean="0">
                <a:latin typeface="Cambria Math" panose="02040503050406030204" pitchFamily="18" charset="0"/>
                <a:ea typeface="Cambria Math" panose="02040503050406030204" pitchFamily="18" charset="0"/>
              </a:rPr>
              <a:t>inRange</a:t>
            </a:r>
            <a:endParaRPr lang="en-US" sz="2400" dirty="0" smtClean="0">
              <a:latin typeface="Cambria Math" panose="02040503050406030204" pitchFamily="18" charset="0"/>
              <a:ea typeface="Cambria Math" panose="02040503050406030204" pitchFamily="18" charset="0"/>
            </a:endParaRPr>
          </a:p>
          <a:p>
            <a:r>
              <a:rPr lang="en-US" sz="2400" dirty="0" smtClean="0">
                <a:latin typeface="Cambria Math" panose="02040503050406030204" pitchFamily="18" charset="0"/>
                <a:ea typeface="Cambria Math" panose="02040503050406030204" pitchFamily="18" charset="0"/>
              </a:rPr>
              <a:t>threshold</a:t>
            </a:r>
            <a:endParaRPr lang="en-US" sz="2400" dirty="0">
              <a:latin typeface="Cambria Math" panose="02040503050406030204" pitchFamily="18" charset="0"/>
              <a:ea typeface="Cambria Math" panose="02040503050406030204" pitchFamily="18" charset="0"/>
            </a:endParaRPr>
          </a:p>
        </p:txBody>
      </p:sp>
      <p:sp>
        <p:nvSpPr>
          <p:cNvPr id="5" name="Left Brace 4"/>
          <p:cNvSpPr/>
          <p:nvPr/>
        </p:nvSpPr>
        <p:spPr>
          <a:xfrm>
            <a:off x="1905000" y="1700784"/>
            <a:ext cx="228600" cy="104241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Arrow Connector 6"/>
          <p:cNvCxnSpPr>
            <a:stCxn id="4" idx="3"/>
          </p:cNvCxnSpPr>
          <p:nvPr/>
        </p:nvCxnSpPr>
        <p:spPr>
          <a:xfrm flipV="1">
            <a:off x="3586562" y="2244298"/>
            <a:ext cx="75683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6477531" y="1806493"/>
            <a:ext cx="1599669" cy="830997"/>
          </a:xfrm>
          <a:prstGeom prst="rect">
            <a:avLst/>
          </a:prstGeom>
          <a:noFill/>
        </p:spPr>
        <p:txBody>
          <a:bodyPr wrap="none" rtlCol="0">
            <a:spAutoFit/>
          </a:bodyPr>
          <a:lstStyle/>
          <a:p>
            <a:r>
              <a:rPr lang="en-US" sz="2400" dirty="0" smtClean="0">
                <a:latin typeface="Cambria Math" panose="02040503050406030204" pitchFamily="18" charset="0"/>
                <a:ea typeface="Cambria Math" panose="02040503050406030204" pitchFamily="18" charset="0"/>
              </a:rPr>
              <a:t>Binary</a:t>
            </a:r>
          </a:p>
          <a:p>
            <a:r>
              <a:rPr lang="en-US" sz="2400" dirty="0" smtClean="0">
                <a:latin typeface="Cambria Math" panose="02040503050406030204" pitchFamily="18" charset="0"/>
                <a:ea typeface="Cambria Math" panose="02040503050406030204" pitchFamily="18" charset="0"/>
              </a:rPr>
              <a:t>operations</a:t>
            </a:r>
            <a:endParaRPr lang="en-US" sz="2400" dirty="0">
              <a:latin typeface="Cambria Math" panose="02040503050406030204" pitchFamily="18" charset="0"/>
              <a:ea typeface="Cambria Math" panose="02040503050406030204" pitchFamily="18" charset="0"/>
            </a:endParaRPr>
          </a:p>
        </p:txBody>
      </p:sp>
      <p:sp>
        <p:nvSpPr>
          <p:cNvPr id="9" name="TextBox 8"/>
          <p:cNvSpPr txBox="1"/>
          <p:nvPr/>
        </p:nvSpPr>
        <p:spPr>
          <a:xfrm>
            <a:off x="4495800" y="1806493"/>
            <a:ext cx="994183" cy="830997"/>
          </a:xfrm>
          <a:prstGeom prst="rect">
            <a:avLst/>
          </a:prstGeom>
          <a:noFill/>
        </p:spPr>
        <p:txBody>
          <a:bodyPr wrap="none" rtlCol="0">
            <a:spAutoFit/>
          </a:bodyPr>
          <a:lstStyle/>
          <a:p>
            <a:r>
              <a:rPr lang="en-US" sz="2400" dirty="0" smtClean="0">
                <a:latin typeface="Cambria Math" panose="02040503050406030204" pitchFamily="18" charset="0"/>
                <a:ea typeface="Cambria Math" panose="02040503050406030204" pitchFamily="18" charset="0"/>
              </a:rPr>
              <a:t>Image</a:t>
            </a:r>
          </a:p>
          <a:p>
            <a:r>
              <a:rPr lang="en-US" sz="2400" dirty="0" smtClean="0">
                <a:latin typeface="Cambria Math" panose="02040503050406030204" pitchFamily="18" charset="0"/>
                <a:ea typeface="Cambria Math" panose="02040503050406030204" pitchFamily="18" charset="0"/>
              </a:rPr>
              <a:t>Mask</a:t>
            </a:r>
            <a:endParaRPr lang="en-US" sz="24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flipV="1">
            <a:off x="5491562" y="2244297"/>
            <a:ext cx="75683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3231963"/>
            <a:ext cx="2275840" cy="128016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9000" y="5029200"/>
            <a:ext cx="2275840" cy="128016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800" y="5029200"/>
            <a:ext cx="2275840" cy="128016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3200" y="5029200"/>
            <a:ext cx="2275840" cy="128016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01200" y="4130582"/>
            <a:ext cx="2275840" cy="1280160"/>
          </a:xfrm>
          <a:prstGeom prst="rect">
            <a:avLst/>
          </a:prstGeom>
        </p:spPr>
      </p:pic>
      <p:cxnSp>
        <p:nvCxnSpPr>
          <p:cNvPr id="23" name="Straight Arrow Connector 22"/>
          <p:cNvCxnSpPr>
            <a:stCxn id="11" idx="3"/>
            <a:endCxn id="14" idx="1"/>
          </p:cNvCxnSpPr>
          <p:nvPr/>
        </p:nvCxnSpPr>
        <p:spPr>
          <a:xfrm flipV="1">
            <a:off x="2580640" y="3855720"/>
            <a:ext cx="848360" cy="16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4" idx="2"/>
            <a:endCxn id="13" idx="0"/>
          </p:cNvCxnSpPr>
          <p:nvPr/>
        </p:nvCxnSpPr>
        <p:spPr>
          <a:xfrm>
            <a:off x="4566920" y="4495800"/>
            <a:ext cx="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4" idx="3"/>
            <a:endCxn id="12" idx="1"/>
          </p:cNvCxnSpPr>
          <p:nvPr/>
        </p:nvCxnSpPr>
        <p:spPr>
          <a:xfrm>
            <a:off x="5704840" y="3855720"/>
            <a:ext cx="848360" cy="16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3" idx="3"/>
            <a:endCxn id="16" idx="1"/>
          </p:cNvCxnSpPr>
          <p:nvPr/>
        </p:nvCxnSpPr>
        <p:spPr>
          <a:xfrm>
            <a:off x="5704840" y="5669280"/>
            <a:ext cx="8483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2" idx="3"/>
            <a:endCxn id="17" idx="1"/>
          </p:cNvCxnSpPr>
          <p:nvPr/>
        </p:nvCxnSpPr>
        <p:spPr>
          <a:xfrm>
            <a:off x="8829040" y="3872043"/>
            <a:ext cx="772160" cy="8986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16" idx="3"/>
            <a:endCxn id="17" idx="1"/>
          </p:cNvCxnSpPr>
          <p:nvPr/>
        </p:nvCxnSpPr>
        <p:spPr>
          <a:xfrm flipV="1">
            <a:off x="8829040" y="4770662"/>
            <a:ext cx="772160" cy="89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Elbow Connector 34"/>
          <p:cNvCxnSpPr>
            <a:stCxn id="15" idx="0"/>
            <a:endCxn id="16" idx="0"/>
          </p:cNvCxnSpPr>
          <p:nvPr/>
        </p:nvCxnSpPr>
        <p:spPr>
          <a:xfrm rot="5400000" flipH="1" flipV="1">
            <a:off x="4566920" y="1905000"/>
            <a:ext cx="12700" cy="6248400"/>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8986969" y="1524000"/>
            <a:ext cx="1353256" cy="1569660"/>
          </a:xfrm>
          <a:prstGeom prst="rect">
            <a:avLst/>
          </a:prstGeom>
          <a:noFill/>
        </p:spPr>
        <p:txBody>
          <a:bodyPr wrap="none" rtlCol="0">
            <a:spAutoFit/>
          </a:bodyPr>
          <a:lstStyle/>
          <a:p>
            <a:pPr algn="ctr"/>
            <a:r>
              <a:rPr lang="en-US" sz="2400" dirty="0" smtClean="0">
                <a:latin typeface="Cambria Math" panose="02040503050406030204" pitchFamily="18" charset="0"/>
                <a:ea typeface="Cambria Math" panose="02040503050406030204" pitchFamily="18" charset="0"/>
              </a:rPr>
              <a:t>Combine</a:t>
            </a:r>
          </a:p>
          <a:p>
            <a:pPr algn="ctr"/>
            <a:r>
              <a:rPr lang="en-US" sz="2400" dirty="0" smtClean="0">
                <a:latin typeface="Cambria Math" panose="02040503050406030204" pitchFamily="18" charset="0"/>
                <a:ea typeface="Cambria Math" panose="02040503050406030204" pitchFamily="18" charset="0"/>
              </a:rPr>
              <a:t>Image </a:t>
            </a:r>
          </a:p>
          <a:p>
            <a:pPr algn="ctr"/>
            <a:r>
              <a:rPr lang="en-US" sz="2400" dirty="0" smtClean="0">
                <a:latin typeface="Cambria Math" panose="02040503050406030204" pitchFamily="18" charset="0"/>
                <a:ea typeface="Cambria Math" panose="02040503050406030204" pitchFamily="18" charset="0"/>
              </a:rPr>
              <a:t>+</a:t>
            </a:r>
          </a:p>
          <a:p>
            <a:pPr algn="ctr"/>
            <a:r>
              <a:rPr lang="en-US" sz="2400" dirty="0" smtClean="0">
                <a:latin typeface="Cambria Math" panose="02040503050406030204" pitchFamily="18" charset="0"/>
                <a:ea typeface="Cambria Math" panose="02040503050406030204" pitchFamily="18" charset="0"/>
              </a:rPr>
              <a:t>Mask</a:t>
            </a:r>
            <a:endParaRPr lang="en-US" sz="2400" dirty="0">
              <a:latin typeface="Cambria Math" panose="02040503050406030204" pitchFamily="18" charset="0"/>
              <a:ea typeface="Cambria Math" panose="02040503050406030204" pitchFamily="18" charset="0"/>
            </a:endParaRPr>
          </a:p>
        </p:txBody>
      </p:sp>
      <p:cxnSp>
        <p:nvCxnSpPr>
          <p:cNvPr id="37" name="Straight Arrow Connector 36"/>
          <p:cNvCxnSpPr/>
          <p:nvPr/>
        </p:nvCxnSpPr>
        <p:spPr>
          <a:xfrm flipV="1">
            <a:off x="8001000" y="2250139"/>
            <a:ext cx="75683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ounded Rectangle 25"/>
          <p:cNvSpPr/>
          <p:nvPr/>
        </p:nvSpPr>
        <p:spPr>
          <a:xfrm>
            <a:off x="2133600" y="337384"/>
            <a:ext cx="9806940" cy="11073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latin typeface="Intel Clear" panose="020B0604020203020204" pitchFamily="34" charset="0"/>
                <a:ea typeface="Intel Clear" panose="020B0604020203020204" pitchFamily="34" charset="0"/>
                <a:cs typeface="Intel Clear" panose="020B0604020203020204" pitchFamily="34" charset="0"/>
              </a:rPr>
              <a:t>ret, thresh = cv2.threshold( </a:t>
            </a:r>
            <a:r>
              <a:rPr lang="en-US" dirty="0" err="1" smtClean="0">
                <a:latin typeface="Intel Clear" panose="020B0604020203020204" pitchFamily="34" charset="0"/>
                <a:ea typeface="Intel Clear" panose="020B0604020203020204" pitchFamily="34" charset="0"/>
                <a:cs typeface="Intel Clear" panose="020B0604020203020204" pitchFamily="34" charset="0"/>
              </a:rPr>
              <a:t>single_channel</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min_value</a:t>
            </a:r>
            <a:r>
              <a:rPr lang="en-US"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set_value_to</a:t>
            </a:r>
            <a:r>
              <a:rPr lang="en-US" dirty="0" smtClean="0">
                <a:latin typeface="Intel Clear" panose="020B0604020203020204" pitchFamily="34" charset="0"/>
                <a:ea typeface="Intel Clear" panose="020B0604020203020204" pitchFamily="34" charset="0"/>
                <a:cs typeface="Intel Clear" panose="020B0604020203020204" pitchFamily="34" charset="0"/>
              </a:rPr>
              <a:t>, cv2.THRESH_BINARY )</a:t>
            </a:r>
          </a:p>
          <a:p>
            <a:r>
              <a:rPr lang="en-US" dirty="0" smtClean="0">
                <a:latin typeface="Intel Clear" panose="020B0604020203020204" pitchFamily="34" charset="0"/>
                <a:ea typeface="Intel Clear" panose="020B0604020203020204" pitchFamily="34" charset="0"/>
                <a:cs typeface="Intel Clear" panose="020B0604020203020204" pitchFamily="34" charset="0"/>
              </a:rPr>
              <a:t>mask = cv2.inRange( </a:t>
            </a:r>
            <a:r>
              <a:rPr lang="en-US" dirty="0" err="1" smtClean="0">
                <a:latin typeface="Intel Clear" panose="020B0604020203020204" pitchFamily="34" charset="0"/>
                <a:ea typeface="Intel Clear" panose="020B0604020203020204" pitchFamily="34" charset="0"/>
                <a:cs typeface="Intel Clear" panose="020B0604020203020204" pitchFamily="34" charset="0"/>
              </a:rPr>
              <a:t>hsv_img</a:t>
            </a:r>
            <a:r>
              <a:rPr lang="en-US" dirty="0">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lower_color</a:t>
            </a:r>
            <a:r>
              <a:rPr lang="en-US"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dirty="0">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higher_color</a:t>
            </a:r>
            <a:r>
              <a:rPr lang="en-US"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latin typeface="Intel Clear" panose="020B0604020203020204" pitchFamily="34" charset="0"/>
                <a:ea typeface="Intel Clear" panose="020B0604020203020204" pitchFamily="34" charset="0"/>
                <a:cs typeface="Intel Clear" panose="020B0604020203020204" pitchFamily="34" charset="0"/>
              </a:rPr>
              <a:t>)</a:t>
            </a:r>
          </a:p>
          <a:p>
            <a:r>
              <a:rPr lang="en-US" dirty="0" smtClean="0">
                <a:latin typeface="Intel Clear" panose="020B0604020203020204" pitchFamily="34" charset="0"/>
                <a:ea typeface="Intel Clear" panose="020B0604020203020204" pitchFamily="34" charset="0"/>
                <a:cs typeface="Intel Clear" panose="020B0604020203020204" pitchFamily="34" charset="0"/>
              </a:rPr>
              <a:t>cv2.bitwise_and( </a:t>
            </a:r>
            <a:r>
              <a:rPr lang="en-US" dirty="0" err="1" smtClean="0">
                <a:latin typeface="Intel Clear" panose="020B0604020203020204" pitchFamily="34" charset="0"/>
                <a:ea typeface="Intel Clear" panose="020B0604020203020204" pitchFamily="34" charset="0"/>
                <a:cs typeface="Intel Clear" panose="020B0604020203020204" pitchFamily="34" charset="0"/>
              </a:rPr>
              <a:t>img</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latin typeface="Intel Clear" panose="020B0604020203020204" pitchFamily="34" charset="0"/>
                <a:ea typeface="Intel Clear" panose="020B0604020203020204" pitchFamily="34" charset="0"/>
                <a:cs typeface="Intel Clear" panose="020B0604020203020204" pitchFamily="34" charset="0"/>
              </a:rPr>
              <a:t>img</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mask </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mask )</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p>
          <a:p>
            <a:endParaRPr lang="en-US" dirty="0">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401835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6200"/>
            <a:ext cx="9509760" cy="1233424"/>
          </a:xfrm>
        </p:spPr>
        <p:txBody>
          <a:bodyPr/>
          <a:lstStyle/>
          <a:p>
            <a:r>
              <a:rPr lang="en-US" dirty="0" smtClean="0"/>
              <a:t>Filtering</a:t>
            </a:r>
            <a:endParaRPr lang="en-US" dirty="0"/>
          </a:p>
        </p:txBody>
      </p:sp>
      <p:sp>
        <p:nvSpPr>
          <p:cNvPr id="3" name="Content Placeholder 2"/>
          <p:cNvSpPr>
            <a:spLocks noGrp="1"/>
          </p:cNvSpPr>
          <p:nvPr>
            <p:ph idx="1"/>
          </p:nvPr>
        </p:nvSpPr>
        <p:spPr>
          <a:xfrm>
            <a:off x="1341120" y="1157224"/>
            <a:ext cx="8793480" cy="1499617"/>
          </a:xfrm>
        </p:spPr>
        <p:txBody>
          <a:bodyPr>
            <a:normAutofit/>
          </a:bodyPr>
          <a:lstStyle/>
          <a:p>
            <a:r>
              <a:rPr lang="en-US" dirty="0" smtClean="0"/>
              <a:t>Noise Removal (LPF)</a:t>
            </a:r>
          </a:p>
          <a:p>
            <a:r>
              <a:rPr lang="en-US" dirty="0" smtClean="0"/>
              <a:t>Sharpness increase (HPF)</a:t>
            </a:r>
          </a:p>
          <a:p>
            <a:r>
              <a:rPr lang="en-US" dirty="0" smtClean="0"/>
              <a:t>Operate on Kernel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71800"/>
            <a:ext cx="5852160" cy="3291840"/>
          </a:xfrm>
          <a:prstGeom prst="rect">
            <a:avLst/>
          </a:prstGeom>
        </p:spPr>
      </p:pic>
      <p:cxnSp>
        <p:nvCxnSpPr>
          <p:cNvPr id="8" name="Straight Arrow Connector 7"/>
          <p:cNvCxnSpPr>
            <a:stCxn id="4" idx="3"/>
          </p:cNvCxnSpPr>
          <p:nvPr/>
        </p:nvCxnSpPr>
        <p:spPr>
          <a:xfrm>
            <a:off x="5852160" y="4617720"/>
            <a:ext cx="472440" cy="0"/>
          </a:xfrm>
          <a:prstGeom prst="straightConnector1">
            <a:avLst/>
          </a:prstGeom>
          <a:ln w="34925">
            <a:tailEnd type="triangle" w="lg" len="lg"/>
          </a:ln>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840" y="2971800"/>
            <a:ext cx="5852160" cy="3291840"/>
          </a:xfrm>
          <a:prstGeom prst="rect">
            <a:avLst/>
          </a:prstGeom>
        </p:spPr>
      </p:pic>
    </p:spTree>
    <p:extLst>
      <p:ext uri="{BB962C8B-B14F-4D97-AF65-F5344CB8AC3E}">
        <p14:creationId xmlns:p14="http://schemas.microsoft.com/office/powerpoint/2010/main" val="125812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Smoothing</a:t>
            </a:r>
            <a:endParaRPr lang="en-US" dirty="0"/>
          </a:p>
        </p:txBody>
      </p:sp>
      <p:sp>
        <p:nvSpPr>
          <p:cNvPr id="3" name="Content Placeholder 2"/>
          <p:cNvSpPr>
            <a:spLocks noGrp="1"/>
          </p:cNvSpPr>
          <p:nvPr>
            <p:ph idx="1"/>
          </p:nvPr>
        </p:nvSpPr>
        <p:spPr>
          <a:xfrm>
            <a:off x="1341120" y="1901952"/>
            <a:ext cx="5364480" cy="4127627"/>
          </a:xfrm>
        </p:spPr>
        <p:txBody>
          <a:bodyPr>
            <a:normAutofit/>
          </a:bodyPr>
          <a:lstStyle/>
          <a:p>
            <a:r>
              <a:rPr lang="en-US" dirty="0" smtClean="0">
                <a:latin typeface="Cambria Math" panose="02040503050406030204" pitchFamily="18" charset="0"/>
                <a:ea typeface="Cambria Math" panose="02040503050406030204" pitchFamily="18" charset="0"/>
              </a:rPr>
              <a:t>Uses 2D Convolution</a:t>
            </a:r>
          </a:p>
          <a:p>
            <a:r>
              <a:rPr lang="en-US" dirty="0" smtClean="0">
                <a:latin typeface="Cambria Math" panose="02040503050406030204" pitchFamily="18" charset="0"/>
                <a:ea typeface="Cambria Math" panose="02040503050406030204" pitchFamily="18" charset="0"/>
              </a:rPr>
              <a:t>Blurring removes noise</a:t>
            </a:r>
          </a:p>
          <a:p>
            <a:r>
              <a:rPr lang="en-US" dirty="0" smtClean="0">
                <a:latin typeface="Cambria Math" panose="02040503050406030204" pitchFamily="18" charset="0"/>
                <a:ea typeface="Cambria Math" panose="02040503050406030204" pitchFamily="18" charset="0"/>
              </a:rPr>
              <a:t>Kernel size determines blur amount</a:t>
            </a:r>
          </a:p>
          <a:p>
            <a:r>
              <a:rPr lang="en-US" dirty="0" smtClean="0">
                <a:latin typeface="Cambria Math" panose="02040503050406030204" pitchFamily="18" charset="0"/>
                <a:ea typeface="Cambria Math" panose="02040503050406030204" pitchFamily="18" charset="0"/>
              </a:rPr>
              <a:t>Types:</a:t>
            </a:r>
          </a:p>
          <a:p>
            <a:pPr lvl="1"/>
            <a:r>
              <a:rPr lang="en-US" sz="2000" dirty="0" smtClean="0">
                <a:latin typeface="Cambria Math" panose="02040503050406030204" pitchFamily="18" charset="0"/>
                <a:ea typeface="Cambria Math" panose="02040503050406030204" pitchFamily="18" charset="0"/>
              </a:rPr>
              <a:t>Mean </a:t>
            </a:r>
            <a:r>
              <a:rPr lang="en-US" sz="2000" dirty="0" smtClean="0">
                <a:solidFill>
                  <a:schemeClr val="bg1">
                    <a:lumMod val="65000"/>
                  </a:schemeClr>
                </a:solidFill>
                <a:latin typeface="Cambria Math" panose="02040503050406030204" pitchFamily="18" charset="0"/>
                <a:ea typeface="Cambria Math" panose="02040503050406030204" pitchFamily="18" charset="0"/>
              </a:rPr>
              <a:t>- </a:t>
            </a:r>
            <a:r>
              <a:rPr lang="en-US" sz="2000" i="1" dirty="0" smtClean="0">
                <a:solidFill>
                  <a:schemeClr val="bg1">
                    <a:lumMod val="65000"/>
                  </a:schemeClr>
                </a:solidFill>
                <a:latin typeface="Cambria Math" panose="02040503050406030204" pitchFamily="18" charset="0"/>
                <a:ea typeface="Cambria Math" panose="02040503050406030204" pitchFamily="18" charset="0"/>
              </a:rPr>
              <a:t>average</a:t>
            </a:r>
            <a:endParaRPr lang="en-US" sz="2000" dirty="0" smtClean="0">
              <a:latin typeface="Cambria Math" panose="02040503050406030204" pitchFamily="18" charset="0"/>
              <a:ea typeface="Cambria Math" panose="02040503050406030204" pitchFamily="18" charset="0"/>
            </a:endParaRPr>
          </a:p>
          <a:p>
            <a:pPr lvl="1"/>
            <a:r>
              <a:rPr lang="en-US" sz="2000" dirty="0" smtClean="0">
                <a:latin typeface="Cambria Math" panose="02040503050406030204" pitchFamily="18" charset="0"/>
                <a:ea typeface="Cambria Math" panose="02040503050406030204" pitchFamily="18" charset="0"/>
              </a:rPr>
              <a:t>Median </a:t>
            </a:r>
            <a:r>
              <a:rPr lang="en-US" sz="2000" dirty="0" smtClean="0">
                <a:solidFill>
                  <a:schemeClr val="bg1">
                    <a:lumMod val="65000"/>
                  </a:schemeClr>
                </a:solidFill>
                <a:latin typeface="Cambria Math" panose="02040503050406030204" pitchFamily="18" charset="0"/>
                <a:ea typeface="Cambria Math" panose="02040503050406030204" pitchFamily="18" charset="0"/>
              </a:rPr>
              <a:t>– </a:t>
            </a:r>
            <a:r>
              <a:rPr lang="en-US" sz="2000" i="1" dirty="0" smtClean="0">
                <a:solidFill>
                  <a:schemeClr val="bg1">
                    <a:lumMod val="65000"/>
                  </a:schemeClr>
                </a:solidFill>
                <a:latin typeface="Cambria Math" panose="02040503050406030204" pitchFamily="18" charset="0"/>
                <a:ea typeface="Cambria Math" panose="02040503050406030204" pitchFamily="18" charset="0"/>
              </a:rPr>
              <a:t>less prone to outliers</a:t>
            </a:r>
            <a:endParaRPr lang="en-US" sz="2000" dirty="0" smtClean="0">
              <a:latin typeface="Cambria Math" panose="02040503050406030204" pitchFamily="18" charset="0"/>
              <a:ea typeface="Cambria Math" panose="02040503050406030204" pitchFamily="18" charset="0"/>
            </a:endParaRPr>
          </a:p>
          <a:p>
            <a:pPr lvl="1"/>
            <a:r>
              <a:rPr lang="en-US" sz="2000" dirty="0" smtClean="0">
                <a:latin typeface="Cambria Math" panose="02040503050406030204" pitchFamily="18" charset="0"/>
                <a:ea typeface="Cambria Math" panose="02040503050406030204" pitchFamily="18" charset="0"/>
              </a:rPr>
              <a:t>Gaussian</a:t>
            </a:r>
            <a:r>
              <a:rPr lang="en-US" sz="2000" dirty="0">
                <a:solidFill>
                  <a:schemeClr val="bg1">
                    <a:lumMod val="65000"/>
                  </a:schemeClr>
                </a:solidFill>
                <a:latin typeface="Cambria Math" panose="02040503050406030204" pitchFamily="18" charset="0"/>
                <a:ea typeface="Cambria Math" panose="02040503050406030204" pitchFamily="18" charset="0"/>
              </a:rPr>
              <a:t> </a:t>
            </a:r>
            <a:r>
              <a:rPr lang="en-US" sz="2000" dirty="0" smtClean="0">
                <a:solidFill>
                  <a:schemeClr val="bg1">
                    <a:lumMod val="65000"/>
                  </a:schemeClr>
                </a:solidFill>
                <a:latin typeface="Cambria Math" panose="02040503050406030204" pitchFamily="18" charset="0"/>
                <a:ea typeface="Cambria Math" panose="02040503050406030204" pitchFamily="18" charset="0"/>
              </a:rPr>
              <a:t>– </a:t>
            </a:r>
            <a:r>
              <a:rPr lang="en-US" sz="2000" i="1" dirty="0" smtClean="0">
                <a:solidFill>
                  <a:schemeClr val="bg1">
                    <a:lumMod val="65000"/>
                  </a:schemeClr>
                </a:solidFill>
                <a:latin typeface="Cambria Math" panose="02040503050406030204" pitchFamily="18" charset="0"/>
                <a:ea typeface="Cambria Math" panose="02040503050406030204" pitchFamily="18" charset="0"/>
              </a:rPr>
              <a:t>applies Gaussian curve</a:t>
            </a:r>
            <a:endParaRPr lang="en-US" sz="2000" dirty="0" smtClean="0">
              <a:latin typeface="Cambria Math" panose="02040503050406030204" pitchFamily="18" charset="0"/>
              <a:ea typeface="Cambria Math" panose="02040503050406030204" pitchFamily="18" charset="0"/>
            </a:endParaRPr>
          </a:p>
          <a:p>
            <a:pPr lvl="1"/>
            <a:r>
              <a:rPr lang="en-US" sz="2000" dirty="0" smtClean="0">
                <a:latin typeface="Cambria Math" panose="02040503050406030204" pitchFamily="18" charset="0"/>
                <a:ea typeface="Cambria Math" panose="02040503050406030204" pitchFamily="18" charset="0"/>
              </a:rPr>
              <a:t>Bilateral</a:t>
            </a:r>
            <a:r>
              <a:rPr lang="en-US" sz="2000" dirty="0">
                <a:solidFill>
                  <a:schemeClr val="bg1">
                    <a:lumMod val="65000"/>
                  </a:schemeClr>
                </a:solidFill>
                <a:latin typeface="Cambria Math" panose="02040503050406030204" pitchFamily="18" charset="0"/>
                <a:ea typeface="Cambria Math" panose="02040503050406030204" pitchFamily="18" charset="0"/>
              </a:rPr>
              <a:t> </a:t>
            </a:r>
            <a:r>
              <a:rPr lang="en-US" sz="2000" dirty="0" smtClean="0">
                <a:solidFill>
                  <a:schemeClr val="bg1">
                    <a:lumMod val="65000"/>
                  </a:schemeClr>
                </a:solidFill>
                <a:latin typeface="Cambria Math" panose="02040503050406030204" pitchFamily="18" charset="0"/>
                <a:ea typeface="Cambria Math" panose="02040503050406030204" pitchFamily="18" charset="0"/>
              </a:rPr>
              <a:t>– </a:t>
            </a:r>
            <a:r>
              <a:rPr lang="en-US" sz="2000" i="1" dirty="0" smtClean="0">
                <a:solidFill>
                  <a:schemeClr val="bg1">
                    <a:lumMod val="65000"/>
                  </a:schemeClr>
                </a:solidFill>
                <a:latin typeface="Cambria Math" panose="02040503050406030204" pitchFamily="18" charset="0"/>
                <a:ea typeface="Cambria Math" panose="02040503050406030204" pitchFamily="18" charset="0"/>
              </a:rPr>
              <a:t>blurs &amp; preserves edges</a:t>
            </a:r>
            <a:endParaRPr lang="en-US" dirty="0">
              <a:latin typeface="Cambria Math" panose="02040503050406030204" pitchFamily="18" charset="0"/>
              <a:ea typeface="Cambria Math" panose="02040503050406030204" pitchFamily="18" charset="0"/>
            </a:endParaRPr>
          </a:p>
        </p:txBody>
      </p:sp>
      <p:pic>
        <p:nvPicPr>
          <p:cNvPr id="1026" name="Picture 2" descr="http://colah.github.io/posts/2014-07-Understanding-Convolutions/img/RiverTrain-ImageConv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860" y="2133600"/>
            <a:ext cx="443282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934200" y="5105400"/>
            <a:ext cx="4800600" cy="11073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lvl="0"/>
            <a:r>
              <a:rPr lang="en-US" kern="0" dirty="0">
                <a:solidFill>
                  <a:prstClr val="white">
                    <a:lumMod val="65000"/>
                  </a:prstClr>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prstClr val="white">
                    <a:lumMod val="65000"/>
                  </a:prstClr>
                </a:solidFill>
                <a:latin typeface="Intel Clear" panose="020B0604020203020204" pitchFamily="34" charset="0"/>
                <a:ea typeface="Intel Clear" panose="020B0604020203020204" pitchFamily="34" charset="0"/>
                <a:cs typeface="Intel Clear" panose="020B0604020203020204" pitchFamily="34" charset="0"/>
              </a:rPr>
              <a:t>5x5 mean filter</a:t>
            </a:r>
            <a:endParaRPr lang="en-US" dirty="0" smtClean="0">
              <a:latin typeface="Intel Clear" panose="020B0604020203020204" pitchFamily="34" charset="0"/>
              <a:ea typeface="Intel Clear" panose="020B0604020203020204" pitchFamily="34" charset="0"/>
              <a:cs typeface="Intel Clear" panose="020B0604020203020204" pitchFamily="34" charset="0"/>
            </a:endParaRPr>
          </a:p>
          <a:p>
            <a:r>
              <a:rPr lang="en-US" dirty="0" smtClean="0">
                <a:latin typeface="Intel Clear" panose="020B0604020203020204" pitchFamily="34" charset="0"/>
                <a:ea typeface="Intel Clear" panose="020B0604020203020204" pitchFamily="34" charset="0"/>
                <a:cs typeface="Intel Clear" panose="020B0604020203020204" pitchFamily="34" charset="0"/>
              </a:rPr>
              <a:t>kernel = </a:t>
            </a:r>
            <a:r>
              <a:rPr lang="en-US" dirty="0" err="1" smtClean="0">
                <a:latin typeface="Intel Clear" panose="020B0604020203020204" pitchFamily="34" charset="0"/>
                <a:ea typeface="Intel Clear" panose="020B0604020203020204" pitchFamily="34" charset="0"/>
                <a:cs typeface="Intel Clear" panose="020B0604020203020204" pitchFamily="34" charset="0"/>
              </a:rPr>
              <a:t>np.ones</a:t>
            </a:r>
            <a:r>
              <a:rPr lang="en-US" dirty="0" smtClean="0">
                <a:latin typeface="Intel Clear" panose="020B0604020203020204" pitchFamily="34" charset="0"/>
                <a:ea typeface="Intel Clear" panose="020B0604020203020204" pitchFamily="34" charset="0"/>
                <a:cs typeface="Intel Clear" panose="020B0604020203020204" pitchFamily="34" charset="0"/>
              </a:rPr>
              <a:t>( ( </a:t>
            </a:r>
            <a:r>
              <a:rPr lang="en-US"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dirty="0">
                <a:latin typeface="Intel Clear" panose="020B0604020203020204" pitchFamily="34" charset="0"/>
                <a:ea typeface="Intel Clear" panose="020B0604020203020204" pitchFamily="34" charset="0"/>
                <a:cs typeface="Intel Clear" panose="020B0604020203020204" pitchFamily="34" charset="0"/>
              </a:rPr>
              <a:t>,</a:t>
            </a:r>
            <a:r>
              <a:rPr lang="en-US"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5 </a:t>
            </a:r>
            <a:r>
              <a:rPr lang="en-US" dirty="0" smtClean="0">
                <a:latin typeface="Intel Clear" panose="020B0604020203020204" pitchFamily="34" charset="0"/>
                <a:ea typeface="Intel Clear" panose="020B0604020203020204" pitchFamily="34" charset="0"/>
                <a:cs typeface="Intel Clear" panose="020B0604020203020204" pitchFamily="34" charset="0"/>
              </a:rPr>
              <a:t>) , np.float32 ) / </a:t>
            </a:r>
            <a:r>
              <a:rPr lang="en-US"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a:t>
            </a:r>
            <a:endParaRPr lang="en-US" dirty="0" smtClean="0">
              <a:latin typeface="Intel Clear" panose="020B0604020203020204" pitchFamily="34" charset="0"/>
              <a:ea typeface="Intel Clear" panose="020B0604020203020204" pitchFamily="34" charset="0"/>
              <a:cs typeface="Intel Clear" panose="020B0604020203020204" pitchFamily="34" charset="0"/>
            </a:endParaRPr>
          </a:p>
          <a:p>
            <a:r>
              <a:rPr lang="en-US" dirty="0">
                <a:latin typeface="Intel Clear" panose="020B0604020203020204" pitchFamily="34" charset="0"/>
                <a:ea typeface="Intel Clear" panose="020B0604020203020204" pitchFamily="34" charset="0"/>
                <a:cs typeface="Intel Clear" panose="020B0604020203020204" pitchFamily="34" charset="0"/>
              </a:rPr>
              <a:t>r</a:t>
            </a:r>
            <a:r>
              <a:rPr lang="en-US" dirty="0" smtClean="0">
                <a:latin typeface="Intel Clear" panose="020B0604020203020204" pitchFamily="34" charset="0"/>
                <a:ea typeface="Intel Clear" panose="020B0604020203020204" pitchFamily="34" charset="0"/>
                <a:cs typeface="Intel Clear" panose="020B0604020203020204" pitchFamily="34" charset="0"/>
              </a:rPr>
              <a:t>es = cv2.filter2D( </a:t>
            </a:r>
            <a:r>
              <a:rPr lang="en-US" dirty="0" err="1" smtClean="0">
                <a:latin typeface="Intel Clear" panose="020B0604020203020204" pitchFamily="34" charset="0"/>
                <a:ea typeface="Intel Clear" panose="020B0604020203020204" pitchFamily="34" charset="0"/>
                <a:cs typeface="Intel Clear" panose="020B0604020203020204" pitchFamily="34" charset="0"/>
              </a:rPr>
              <a:t>img</a:t>
            </a:r>
            <a:r>
              <a:rPr lang="en-US" dirty="0" smtClean="0">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-1</a:t>
            </a:r>
            <a:r>
              <a:rPr lang="en-US" dirty="0" smtClean="0">
                <a:latin typeface="Intel Clear" panose="020B0604020203020204" pitchFamily="34" charset="0"/>
                <a:ea typeface="Intel Clear" panose="020B0604020203020204" pitchFamily="34" charset="0"/>
                <a:cs typeface="Intel Clear" panose="020B0604020203020204" pitchFamily="34" charset="0"/>
              </a:rPr>
              <a:t>, kernel )</a:t>
            </a:r>
          </a:p>
          <a:p>
            <a:endParaRPr lang="en-US" dirty="0">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79099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Gradients</a:t>
            </a:r>
            <a:endParaRPr lang="en-US" dirty="0"/>
          </a:p>
        </p:txBody>
      </p:sp>
      <p:sp>
        <p:nvSpPr>
          <p:cNvPr id="3" name="Content Placeholder 2"/>
          <p:cNvSpPr>
            <a:spLocks noGrp="1"/>
          </p:cNvSpPr>
          <p:nvPr>
            <p:ph idx="1"/>
          </p:nvPr>
        </p:nvSpPr>
        <p:spPr/>
        <p:txBody>
          <a:bodyPr/>
          <a:lstStyle/>
          <a:p>
            <a:r>
              <a:rPr lang="en-US" dirty="0" smtClean="0"/>
              <a:t>High Pass Filters</a:t>
            </a:r>
          </a:p>
          <a:p>
            <a:r>
              <a:rPr lang="en-US" dirty="0" smtClean="0"/>
              <a:t>Used to find edges in an image</a:t>
            </a:r>
          </a:p>
          <a:p>
            <a:r>
              <a:rPr lang="en-US" dirty="0" smtClean="0"/>
              <a:t>Specify Kernel size</a:t>
            </a:r>
          </a:p>
          <a:p>
            <a:r>
              <a:rPr lang="en-US" dirty="0" smtClean="0"/>
              <a:t>Types: </a:t>
            </a:r>
          </a:p>
          <a:p>
            <a:pPr lvl="1"/>
            <a:r>
              <a:rPr lang="en-US" dirty="0" smtClean="0">
                <a:latin typeface="Cambria Math" panose="02040503050406030204" pitchFamily="18" charset="0"/>
                <a:ea typeface="Cambria Math" panose="02040503050406030204" pitchFamily="18" charset="0"/>
              </a:rPr>
              <a:t>Sobel</a:t>
            </a:r>
            <a:r>
              <a:rPr lang="en-US" dirty="0">
                <a:solidFill>
                  <a:schemeClr val="bg1">
                    <a:lumMod val="65000"/>
                  </a:schemeClr>
                </a:solidFill>
                <a:latin typeface="Cambria Math" panose="02040503050406030204" pitchFamily="18" charset="0"/>
                <a:ea typeface="Cambria Math" panose="02040503050406030204" pitchFamily="18" charset="0"/>
              </a:rPr>
              <a:t> – </a:t>
            </a:r>
            <a:r>
              <a:rPr lang="en-US" i="1" dirty="0" smtClean="0">
                <a:solidFill>
                  <a:schemeClr val="bg1">
                    <a:lumMod val="65000"/>
                  </a:schemeClr>
                </a:solidFill>
                <a:latin typeface="Cambria Math" panose="02040503050406030204" pitchFamily="18" charset="0"/>
                <a:ea typeface="Cambria Math" panose="02040503050406030204" pitchFamily="18" charset="0"/>
              </a:rPr>
              <a:t>directional derivatives</a:t>
            </a:r>
          </a:p>
          <a:p>
            <a:pPr lvl="1"/>
            <a:r>
              <a:rPr lang="en-US" dirty="0" err="1" smtClean="0">
                <a:latin typeface="Cambria Math" panose="02040503050406030204" pitchFamily="18" charset="0"/>
                <a:ea typeface="Cambria Math" panose="02040503050406030204" pitchFamily="18" charset="0"/>
              </a:rPr>
              <a:t>Scharr</a:t>
            </a:r>
            <a:r>
              <a:rPr lang="en-US" dirty="0">
                <a:solidFill>
                  <a:schemeClr val="bg1">
                    <a:lumMod val="65000"/>
                  </a:schemeClr>
                </a:solidFill>
                <a:latin typeface="Cambria Math" panose="02040503050406030204" pitchFamily="18" charset="0"/>
                <a:ea typeface="Cambria Math" panose="02040503050406030204" pitchFamily="18" charset="0"/>
              </a:rPr>
              <a:t> – </a:t>
            </a:r>
            <a:r>
              <a:rPr lang="en-US" i="1" dirty="0" smtClean="0">
                <a:solidFill>
                  <a:schemeClr val="bg1">
                    <a:lumMod val="65000"/>
                  </a:schemeClr>
                </a:solidFill>
                <a:latin typeface="Cambria Math" panose="02040503050406030204" pitchFamily="18" charset="0"/>
                <a:ea typeface="Cambria Math" panose="02040503050406030204" pitchFamily="18" charset="0"/>
              </a:rPr>
              <a:t>better for smaller kernel</a:t>
            </a:r>
            <a:endParaRPr lang="en-US" dirty="0" smtClean="0">
              <a:latin typeface="Cambria Math" panose="02040503050406030204" pitchFamily="18" charset="0"/>
              <a:ea typeface="Cambria Math" panose="02040503050406030204" pitchFamily="18" charset="0"/>
            </a:endParaRPr>
          </a:p>
          <a:p>
            <a:pPr lvl="1"/>
            <a:r>
              <a:rPr lang="en-US" dirty="0" smtClean="0">
                <a:latin typeface="Cambria Math" panose="02040503050406030204" pitchFamily="18" charset="0"/>
                <a:ea typeface="Cambria Math" panose="02040503050406030204" pitchFamily="18" charset="0"/>
              </a:rPr>
              <a:t>Laplacian</a:t>
            </a:r>
            <a:r>
              <a:rPr lang="en-US" dirty="0">
                <a:solidFill>
                  <a:schemeClr val="bg1">
                    <a:lumMod val="65000"/>
                  </a:schemeClr>
                </a:solidFill>
                <a:latin typeface="Cambria Math" panose="02040503050406030204" pitchFamily="18" charset="0"/>
                <a:ea typeface="Cambria Math" panose="02040503050406030204" pitchFamily="18" charset="0"/>
              </a:rPr>
              <a:t> – </a:t>
            </a:r>
            <a:r>
              <a:rPr lang="en-US" i="1" dirty="0" smtClean="0">
                <a:solidFill>
                  <a:schemeClr val="bg1">
                    <a:lumMod val="65000"/>
                  </a:schemeClr>
                </a:solidFill>
                <a:latin typeface="Cambria Math" panose="02040503050406030204" pitchFamily="18" charset="0"/>
                <a:ea typeface="Cambria Math" panose="02040503050406030204" pitchFamily="18" charset="0"/>
              </a:rPr>
              <a:t>relation on Sobel derivatives</a:t>
            </a:r>
            <a:endParaRPr lang="en-US" dirty="0">
              <a:latin typeface="Cambria Math" panose="02040503050406030204" pitchFamily="18" charset="0"/>
              <a:ea typeface="Cambria Math" panose="02040503050406030204" pitchFamily="18" charset="0"/>
            </a:endParaRPr>
          </a:p>
        </p:txBody>
      </p:sp>
      <p:pic>
        <p:nvPicPr>
          <p:cNvPr id="1026" name="Picture 2" descr="gradi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36676"/>
            <a:ext cx="4514850" cy="48860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494111" y="5791200"/>
            <a:ext cx="2012089" cy="307777"/>
          </a:xfrm>
          <a:prstGeom prst="rect">
            <a:avLst/>
          </a:prstGeom>
          <a:noFill/>
        </p:spPr>
        <p:txBody>
          <a:bodyPr wrap="none" rtlCol="0">
            <a:spAutoFit/>
          </a:bodyPr>
          <a:lstStyle/>
          <a:p>
            <a:r>
              <a:rPr lang="en-US" sz="1400" dirty="0" err="1" smtClean="0">
                <a:solidFill>
                  <a:schemeClr val="bg1">
                    <a:lumMod val="50000"/>
                  </a:schemeClr>
                </a:solidFill>
              </a:rPr>
              <a:t>OpenCV</a:t>
            </a:r>
            <a:r>
              <a:rPr lang="en-US" sz="1400" dirty="0" smtClean="0">
                <a:solidFill>
                  <a:schemeClr val="bg1">
                    <a:lumMod val="50000"/>
                  </a:schemeClr>
                </a:solidFill>
              </a:rPr>
              <a:t> Documentation</a:t>
            </a:r>
            <a:endParaRPr lang="en-US" sz="1400" dirty="0">
              <a:solidFill>
                <a:schemeClr val="bg1">
                  <a:lumMod val="50000"/>
                </a:schemeClr>
              </a:solidFill>
            </a:endParaRPr>
          </a:p>
        </p:txBody>
      </p:sp>
      <p:sp>
        <p:nvSpPr>
          <p:cNvPr id="9" name="Rounded Rectangle 8"/>
          <p:cNvSpPr/>
          <p:nvPr/>
        </p:nvSpPr>
        <p:spPr>
          <a:xfrm>
            <a:off x="838200" y="5315438"/>
            <a:ext cx="5791200" cy="814620"/>
          </a:xfrm>
          <a:prstGeom prst="roundRect">
            <a:avLst/>
          </a:prstGeom>
          <a:solidFill>
            <a:srgbClr val="404040"/>
          </a:solidFill>
          <a:ln w="12700" cap="flat" cmpd="sng" algn="ctr">
            <a:solidFill>
              <a:srgbClr val="404040">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l</a:t>
            </a:r>
            <a:r>
              <a:rPr kumimoji="0" lang="en-US" sz="1800" b="0" i="0" u="none" strike="noStrike" kern="0" cap="none" spc="0" normalizeH="0" baseline="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aplace</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cv2.Laplacian(</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cv2.CV_64F )</a:t>
            </a:r>
          </a:p>
          <a:p>
            <a:pPr lvl="0"/>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sobelX</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cv2.Sobel(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cv2.CV_64F,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1</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ksize</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4570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39" y="105910"/>
            <a:ext cx="9509760" cy="1233424"/>
          </a:xfrm>
        </p:spPr>
        <p:txBody>
          <a:bodyPr/>
          <a:lstStyle/>
          <a:p>
            <a:r>
              <a:rPr lang="en-US" dirty="0" smtClean="0"/>
              <a:t>Gradients for Canny Edge Detection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3" y="1929384"/>
            <a:ext cx="4764216" cy="31729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667000"/>
            <a:ext cx="4764216" cy="31729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7784" y="3482109"/>
            <a:ext cx="4764216" cy="3172968"/>
          </a:xfrm>
          <a:prstGeom prst="rect">
            <a:avLst/>
          </a:prstGeom>
        </p:spPr>
      </p:pic>
      <p:cxnSp>
        <p:nvCxnSpPr>
          <p:cNvPr id="10" name="Straight Arrow Connector 9"/>
          <p:cNvCxnSpPr/>
          <p:nvPr/>
        </p:nvCxnSpPr>
        <p:spPr>
          <a:xfrm>
            <a:off x="5791200" y="1761762"/>
            <a:ext cx="4928617" cy="1028156"/>
          </a:xfrm>
          <a:prstGeom prst="straightConnector1">
            <a:avLst/>
          </a:prstGeom>
          <a:ln w="88900">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04800" y="1524000"/>
            <a:ext cx="946093" cy="369332"/>
          </a:xfrm>
          <a:prstGeom prst="rect">
            <a:avLst/>
          </a:prstGeom>
          <a:noFill/>
        </p:spPr>
        <p:txBody>
          <a:bodyPr wrap="none" rtlCol="0">
            <a:spAutoFit/>
          </a:bodyPr>
          <a:lstStyle/>
          <a:p>
            <a:r>
              <a:rPr lang="en-US" dirty="0" smtClean="0"/>
              <a:t>Original</a:t>
            </a:r>
            <a:endParaRPr lang="en-US" dirty="0"/>
          </a:p>
        </p:txBody>
      </p:sp>
      <p:sp>
        <p:nvSpPr>
          <p:cNvPr id="13" name="TextBox 12"/>
          <p:cNvSpPr txBox="1"/>
          <p:nvPr/>
        </p:nvSpPr>
        <p:spPr>
          <a:xfrm>
            <a:off x="4812189" y="2286000"/>
            <a:ext cx="1191352" cy="369332"/>
          </a:xfrm>
          <a:prstGeom prst="rect">
            <a:avLst/>
          </a:prstGeom>
          <a:noFill/>
        </p:spPr>
        <p:txBody>
          <a:bodyPr wrap="none" rtlCol="0">
            <a:spAutoFit/>
          </a:bodyPr>
          <a:lstStyle/>
          <a:p>
            <a:r>
              <a:rPr lang="en-US" dirty="0" smtClean="0"/>
              <a:t>Smoothed</a:t>
            </a:r>
            <a:endParaRPr lang="en-US" dirty="0"/>
          </a:p>
        </p:txBody>
      </p:sp>
      <p:sp>
        <p:nvSpPr>
          <p:cNvPr id="14" name="TextBox 13"/>
          <p:cNvSpPr txBox="1"/>
          <p:nvPr/>
        </p:nvSpPr>
        <p:spPr>
          <a:xfrm>
            <a:off x="8839200" y="3112777"/>
            <a:ext cx="788999" cy="369332"/>
          </a:xfrm>
          <a:prstGeom prst="rect">
            <a:avLst/>
          </a:prstGeom>
          <a:noFill/>
        </p:spPr>
        <p:txBody>
          <a:bodyPr wrap="none" rtlCol="0">
            <a:spAutoFit/>
          </a:bodyPr>
          <a:lstStyle/>
          <a:p>
            <a:r>
              <a:rPr lang="en-US" dirty="0" smtClean="0"/>
              <a:t>Canny</a:t>
            </a:r>
            <a:endParaRPr lang="en-US" dirty="0"/>
          </a:p>
        </p:txBody>
      </p:sp>
      <p:sp>
        <p:nvSpPr>
          <p:cNvPr id="16" name="Rounded Rectangle 15"/>
          <p:cNvSpPr/>
          <p:nvPr/>
        </p:nvSpPr>
        <p:spPr>
          <a:xfrm>
            <a:off x="7676292" y="122491"/>
            <a:ext cx="4267200" cy="18279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lvl="0"/>
            <a:r>
              <a:rPr lang="en-US" sz="1600" kern="0" dirty="0">
                <a:solidFill>
                  <a:prstClr val="white">
                    <a:lumMod val="65000"/>
                  </a:prstClr>
                </a:solidFill>
                <a:latin typeface="Intel Clear" panose="020B0604020203020204" pitchFamily="34" charset="0"/>
                <a:ea typeface="Intel Clear" panose="020B0604020203020204" pitchFamily="34" charset="0"/>
                <a:cs typeface="Intel Clear" panose="020B0604020203020204" pitchFamily="34" charset="0"/>
              </a:rPr>
              <a:t># </a:t>
            </a:r>
            <a:r>
              <a:rPr lang="en-US" sz="1600" kern="0" dirty="0" smtClean="0">
                <a:solidFill>
                  <a:prstClr val="white">
                    <a:lumMod val="65000"/>
                  </a:prstClr>
                </a:solidFill>
                <a:latin typeface="Intel Clear" panose="020B0604020203020204" pitchFamily="34" charset="0"/>
                <a:ea typeface="Intel Clear" panose="020B0604020203020204" pitchFamily="34" charset="0"/>
                <a:cs typeface="Intel Clear" panose="020B0604020203020204" pitchFamily="34" charset="0"/>
              </a:rPr>
              <a:t>4x4 mean filter</a:t>
            </a:r>
            <a:endParaRPr lang="en-US" sz="1600" dirty="0" smtClean="0">
              <a:latin typeface="Intel Clear" panose="020B0604020203020204" pitchFamily="34" charset="0"/>
              <a:ea typeface="Intel Clear" panose="020B0604020203020204" pitchFamily="34" charset="0"/>
              <a:cs typeface="Intel Clear" panose="020B0604020203020204" pitchFamily="34" charset="0"/>
            </a:endParaRPr>
          </a:p>
          <a:p>
            <a:r>
              <a:rPr lang="en-US" sz="1600" dirty="0" smtClean="0">
                <a:latin typeface="Intel Clear" panose="020B0604020203020204" pitchFamily="34" charset="0"/>
                <a:ea typeface="Intel Clear" panose="020B0604020203020204" pitchFamily="34" charset="0"/>
                <a:cs typeface="Intel Clear" panose="020B0604020203020204" pitchFamily="34" charset="0"/>
              </a:rPr>
              <a:t>kernel = </a:t>
            </a:r>
            <a:r>
              <a:rPr lang="en-US" sz="1600" dirty="0" err="1" smtClean="0">
                <a:latin typeface="Intel Clear" panose="020B0604020203020204" pitchFamily="34" charset="0"/>
                <a:ea typeface="Intel Clear" panose="020B0604020203020204" pitchFamily="34" charset="0"/>
                <a:cs typeface="Intel Clear" panose="020B0604020203020204" pitchFamily="34" charset="0"/>
              </a:rPr>
              <a:t>np.ones</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 </a:t>
            </a:r>
            <a:r>
              <a:rPr lang="en-US" sz="1600" dirty="0">
                <a:solidFill>
                  <a:schemeClr val="accent5"/>
                </a:solidFill>
                <a:latin typeface="Intel Clear" panose="020B0604020203020204" pitchFamily="34" charset="0"/>
                <a:ea typeface="Intel Clear" panose="020B0604020203020204" pitchFamily="34" charset="0"/>
                <a:cs typeface="Intel Clear" panose="020B0604020203020204" pitchFamily="34" charset="0"/>
              </a:rPr>
              <a:t>4</a:t>
            </a:r>
            <a:r>
              <a:rPr lang="en-US" sz="1600" dirty="0" smtClean="0">
                <a:latin typeface="Intel Clear" panose="020B0604020203020204" pitchFamily="34" charset="0"/>
                <a:ea typeface="Intel Clear" panose="020B0604020203020204" pitchFamily="34" charset="0"/>
                <a:cs typeface="Intel Clear" panose="020B0604020203020204" pitchFamily="34" charset="0"/>
              </a:rPr>
              <a:t>,</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sz="1600" dirty="0">
                <a:solidFill>
                  <a:schemeClr val="accent5"/>
                </a:solidFill>
                <a:latin typeface="Intel Clear" panose="020B0604020203020204" pitchFamily="34" charset="0"/>
                <a:ea typeface="Intel Clear" panose="020B0604020203020204" pitchFamily="34" charset="0"/>
                <a:cs typeface="Intel Clear" panose="020B0604020203020204" pitchFamily="34" charset="0"/>
              </a:rPr>
              <a:t>4</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 np.float32 ) / </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16</a:t>
            </a:r>
            <a:endParaRPr lang="en-US" sz="1600" dirty="0" smtClean="0">
              <a:latin typeface="Intel Clear" panose="020B0604020203020204" pitchFamily="34" charset="0"/>
              <a:ea typeface="Intel Clear" panose="020B0604020203020204" pitchFamily="34" charset="0"/>
              <a:cs typeface="Intel Clear" panose="020B0604020203020204" pitchFamily="34" charset="0"/>
            </a:endParaRPr>
          </a:p>
          <a:p>
            <a:r>
              <a:rPr lang="en-US" sz="1600" dirty="0" smtClean="0">
                <a:latin typeface="Intel Clear" panose="020B0604020203020204" pitchFamily="34" charset="0"/>
                <a:ea typeface="Intel Clear" panose="020B0604020203020204" pitchFamily="34" charset="0"/>
                <a:cs typeface="Intel Clear" panose="020B0604020203020204" pitchFamily="34" charset="0"/>
              </a:rPr>
              <a:t>wreck= cv2.filter2D( </a:t>
            </a:r>
            <a:r>
              <a:rPr lang="en-US" sz="1600" dirty="0" err="1" smtClean="0">
                <a:latin typeface="Intel Clear" panose="020B0604020203020204" pitchFamily="34" charset="0"/>
                <a:ea typeface="Intel Clear" panose="020B0604020203020204" pitchFamily="34" charset="0"/>
                <a:cs typeface="Intel Clear" panose="020B0604020203020204" pitchFamily="34" charset="0"/>
              </a:rPr>
              <a:t>img</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-1</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kernel )</a:t>
            </a:r>
          </a:p>
          <a:p>
            <a:endParaRPr lang="en-US" sz="1600" dirty="0">
              <a:latin typeface="Intel Clear" panose="020B0604020203020204" pitchFamily="34" charset="0"/>
              <a:ea typeface="Intel Clear" panose="020B0604020203020204" pitchFamily="34" charset="0"/>
              <a:cs typeface="Intel Clear" panose="020B0604020203020204" pitchFamily="34" charset="0"/>
            </a:endParaRPr>
          </a:p>
          <a:p>
            <a:pPr lvl="0"/>
            <a:r>
              <a:rPr lang="en-US" sz="1600" kern="0" dirty="0">
                <a:solidFill>
                  <a:prstClr val="white">
                    <a:lumMod val="65000"/>
                  </a:prstClr>
                </a:solidFill>
                <a:latin typeface="Intel Clear" panose="020B0604020203020204" pitchFamily="34" charset="0"/>
                <a:ea typeface="Intel Clear" panose="020B0604020203020204" pitchFamily="34" charset="0"/>
                <a:cs typeface="Intel Clear" panose="020B0604020203020204" pitchFamily="34" charset="0"/>
              </a:rPr>
              <a:t># </a:t>
            </a:r>
            <a:r>
              <a:rPr lang="en-US" sz="1600" kern="0" dirty="0" smtClean="0">
                <a:solidFill>
                  <a:prstClr val="white">
                    <a:lumMod val="65000"/>
                  </a:prstClr>
                </a:solidFill>
                <a:latin typeface="Intel Clear" panose="020B0604020203020204" pitchFamily="34" charset="0"/>
                <a:ea typeface="Intel Clear" panose="020B0604020203020204" pitchFamily="34" charset="0"/>
                <a:cs typeface="Intel Clear" panose="020B0604020203020204" pitchFamily="34" charset="0"/>
              </a:rPr>
              <a:t>apply canny edge detection</a:t>
            </a:r>
            <a:endParaRPr lang="en-US" sz="1600" dirty="0">
              <a:latin typeface="Intel Clear" panose="020B0604020203020204" pitchFamily="34" charset="0"/>
              <a:ea typeface="Intel Clear" panose="020B0604020203020204" pitchFamily="34" charset="0"/>
              <a:cs typeface="Intel Clear" panose="020B0604020203020204" pitchFamily="34" charset="0"/>
            </a:endParaRPr>
          </a:p>
          <a:p>
            <a:r>
              <a:rPr lang="en-US" sz="1600" dirty="0" smtClean="0">
                <a:latin typeface="Intel Clear" panose="020B0604020203020204" pitchFamily="34" charset="0"/>
                <a:ea typeface="Intel Clear" panose="020B0604020203020204" pitchFamily="34" charset="0"/>
                <a:cs typeface="Intel Clear" panose="020B0604020203020204" pitchFamily="34" charset="0"/>
              </a:rPr>
              <a:t>edges = cv2.Canny( wreck, </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200 </a:t>
            </a:r>
            <a:r>
              <a:rPr lang="en-US" sz="1600" dirty="0" smtClean="0">
                <a:latin typeface="Intel Clear" panose="020B0604020203020204" pitchFamily="34" charset="0"/>
                <a:ea typeface="Intel Clear" panose="020B0604020203020204" pitchFamily="34" charset="0"/>
                <a:cs typeface="Intel Clear" panose="020B0604020203020204" pitchFamily="34" charset="0"/>
              </a:rPr>
              <a:t>)</a:t>
            </a:r>
            <a:endParaRPr lang="en-US" sz="1600" dirty="0">
              <a:latin typeface="Intel Clear" panose="020B0604020203020204" pitchFamily="34" charset="0"/>
              <a:ea typeface="Intel Clear" panose="020B0604020203020204" pitchFamily="34" charset="0"/>
              <a:cs typeface="Intel Clear" panose="020B0604020203020204" pitchFamily="34" charset="0"/>
            </a:endParaRPr>
          </a:p>
          <a:p>
            <a:endParaRPr lang="en-US" sz="1600" dirty="0" smtClean="0">
              <a:latin typeface="Intel Clear" panose="020B0604020203020204" pitchFamily="34" charset="0"/>
              <a:ea typeface="Intel Clear" panose="020B0604020203020204" pitchFamily="34" charset="0"/>
              <a:cs typeface="Intel Clear" panose="020B0604020203020204" pitchFamily="34" charset="0"/>
            </a:endParaRPr>
          </a:p>
          <a:p>
            <a:endParaRPr lang="en-US" sz="1600" dirty="0">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25910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0893" y="-14224"/>
            <a:ext cx="9509760" cy="1233424"/>
          </a:xfrm>
        </p:spPr>
        <p:txBody>
          <a:bodyPr/>
          <a:lstStyle/>
          <a:p>
            <a:r>
              <a:rPr lang="en-US" dirty="0" smtClean="0"/>
              <a:t>Filtering: Morphological Transformations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442671"/>
            <a:ext cx="3285531" cy="7955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91" y="4491895"/>
            <a:ext cx="3285531" cy="79552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584" y="3778917"/>
            <a:ext cx="3285531" cy="79552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2583" y="5071872"/>
            <a:ext cx="3285531" cy="795528"/>
          </a:xfrm>
          <a:prstGeom prst="rect">
            <a:avLst/>
          </a:prstGeom>
        </p:spPr>
      </p:pic>
      <p:cxnSp>
        <p:nvCxnSpPr>
          <p:cNvPr id="15" name="Elbow Connector 14"/>
          <p:cNvCxnSpPr>
            <a:stCxn id="5" idx="3"/>
            <a:endCxn id="7" idx="1"/>
          </p:cNvCxnSpPr>
          <p:nvPr/>
        </p:nvCxnSpPr>
        <p:spPr>
          <a:xfrm flipV="1">
            <a:off x="3406722" y="4176681"/>
            <a:ext cx="1065862" cy="712978"/>
          </a:xfrm>
          <a:prstGeom prst="bentConnector3">
            <a:avLst/>
          </a:prstGeom>
          <a:ln w="412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Elbow Connector 16"/>
          <p:cNvCxnSpPr>
            <a:stCxn id="5" idx="3"/>
            <a:endCxn id="8" idx="1"/>
          </p:cNvCxnSpPr>
          <p:nvPr/>
        </p:nvCxnSpPr>
        <p:spPr>
          <a:xfrm>
            <a:off x="3406722" y="4889659"/>
            <a:ext cx="1065861" cy="579977"/>
          </a:xfrm>
          <a:prstGeom prst="bentConnector3">
            <a:avLst/>
          </a:prstGeom>
          <a:ln w="4127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9" name="Elbow Connector 18"/>
          <p:cNvCxnSpPr>
            <a:stCxn id="7" idx="3"/>
          </p:cNvCxnSpPr>
          <p:nvPr/>
        </p:nvCxnSpPr>
        <p:spPr>
          <a:xfrm>
            <a:off x="7758115" y="4176681"/>
            <a:ext cx="2714920" cy="256952"/>
          </a:xfrm>
          <a:prstGeom prst="bentConnector2">
            <a:avLst/>
          </a:prstGeom>
          <a:ln w="412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1" name="Elbow Connector 20"/>
          <p:cNvCxnSpPr>
            <a:stCxn id="8" idx="3"/>
          </p:cNvCxnSpPr>
          <p:nvPr/>
        </p:nvCxnSpPr>
        <p:spPr>
          <a:xfrm flipV="1">
            <a:off x="7758114" y="5229161"/>
            <a:ext cx="2714921" cy="240475"/>
          </a:xfrm>
          <a:prstGeom prst="bentConnector2">
            <a:avLst/>
          </a:prstGeom>
          <a:ln w="41275">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23" name="Straight Connector 22"/>
          <p:cNvCxnSpPr>
            <a:endCxn id="5" idx="3"/>
          </p:cNvCxnSpPr>
          <p:nvPr/>
        </p:nvCxnSpPr>
        <p:spPr>
          <a:xfrm flipH="1">
            <a:off x="3406722" y="4889659"/>
            <a:ext cx="532930" cy="0"/>
          </a:xfrm>
          <a:prstGeom prst="line">
            <a:avLst/>
          </a:prstGeom>
          <a:ln w="412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304800" y="2057400"/>
            <a:ext cx="946093" cy="369332"/>
          </a:xfrm>
          <a:prstGeom prst="rect">
            <a:avLst/>
          </a:prstGeom>
          <a:noFill/>
        </p:spPr>
        <p:txBody>
          <a:bodyPr wrap="none" rtlCol="0">
            <a:spAutoFit/>
          </a:bodyPr>
          <a:lstStyle/>
          <a:p>
            <a:r>
              <a:rPr lang="en-US" dirty="0" smtClean="0"/>
              <a:t>Original</a:t>
            </a:r>
            <a:endParaRPr lang="en-US" dirty="0"/>
          </a:p>
        </p:txBody>
      </p:sp>
      <p:sp>
        <p:nvSpPr>
          <p:cNvPr id="25" name="TextBox 24"/>
          <p:cNvSpPr txBox="1"/>
          <p:nvPr/>
        </p:nvSpPr>
        <p:spPr>
          <a:xfrm>
            <a:off x="304800" y="4114800"/>
            <a:ext cx="1369286" cy="369332"/>
          </a:xfrm>
          <a:prstGeom prst="rect">
            <a:avLst/>
          </a:prstGeom>
          <a:noFill/>
        </p:spPr>
        <p:txBody>
          <a:bodyPr wrap="none" rtlCol="0">
            <a:spAutoFit/>
          </a:bodyPr>
          <a:lstStyle/>
          <a:p>
            <a:r>
              <a:rPr lang="en-US" dirty="0" smtClean="0"/>
              <a:t>Noisy Image</a:t>
            </a:r>
            <a:endParaRPr lang="en-US" dirty="0"/>
          </a:p>
        </p:txBody>
      </p:sp>
      <p:sp>
        <p:nvSpPr>
          <p:cNvPr id="26" name="TextBox 25"/>
          <p:cNvSpPr txBox="1"/>
          <p:nvPr/>
        </p:nvSpPr>
        <p:spPr>
          <a:xfrm>
            <a:off x="4800600" y="3364468"/>
            <a:ext cx="902811" cy="369332"/>
          </a:xfrm>
          <a:prstGeom prst="rect">
            <a:avLst/>
          </a:prstGeom>
          <a:noFill/>
        </p:spPr>
        <p:txBody>
          <a:bodyPr wrap="none" rtlCol="0">
            <a:spAutoFit/>
          </a:bodyPr>
          <a:lstStyle/>
          <a:p>
            <a:r>
              <a:rPr lang="en-US" dirty="0" smtClean="0"/>
              <a:t>Erosion</a:t>
            </a:r>
            <a:endParaRPr lang="en-US" dirty="0"/>
          </a:p>
        </p:txBody>
      </p:sp>
      <p:sp>
        <p:nvSpPr>
          <p:cNvPr id="27" name="TextBox 26"/>
          <p:cNvSpPr txBox="1"/>
          <p:nvPr/>
        </p:nvSpPr>
        <p:spPr>
          <a:xfrm>
            <a:off x="4800600" y="4724400"/>
            <a:ext cx="938077" cy="369332"/>
          </a:xfrm>
          <a:prstGeom prst="rect">
            <a:avLst/>
          </a:prstGeom>
          <a:noFill/>
        </p:spPr>
        <p:txBody>
          <a:bodyPr wrap="none" rtlCol="0">
            <a:spAutoFit/>
          </a:bodyPr>
          <a:lstStyle/>
          <a:p>
            <a:r>
              <a:rPr lang="en-US" dirty="0" smtClean="0"/>
              <a:t>Dilation</a:t>
            </a:r>
            <a:endParaRPr lang="en-US" dirty="0"/>
          </a:p>
        </p:txBody>
      </p:sp>
      <p:sp>
        <p:nvSpPr>
          <p:cNvPr id="28" name="TextBox 27"/>
          <p:cNvSpPr txBox="1"/>
          <p:nvPr/>
        </p:nvSpPr>
        <p:spPr>
          <a:xfrm>
            <a:off x="10668000" y="3974068"/>
            <a:ext cx="1425390" cy="369332"/>
          </a:xfrm>
          <a:prstGeom prst="rect">
            <a:avLst/>
          </a:prstGeom>
          <a:noFill/>
        </p:spPr>
        <p:txBody>
          <a:bodyPr wrap="none" rtlCol="0">
            <a:spAutoFit/>
          </a:bodyPr>
          <a:lstStyle/>
          <a:p>
            <a:r>
              <a:rPr lang="en-US" dirty="0" smtClean="0"/>
              <a:t>Combination</a:t>
            </a:r>
            <a:endParaRPr lang="en-US" dirty="0"/>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0269" y="4419600"/>
            <a:ext cx="3285531" cy="795528"/>
          </a:xfrm>
          <a:prstGeom prst="rect">
            <a:avLst/>
          </a:prstGeom>
        </p:spPr>
      </p:pic>
      <p:sp>
        <p:nvSpPr>
          <p:cNvPr id="30" name="Rounded Rectangle 29"/>
          <p:cNvSpPr/>
          <p:nvPr/>
        </p:nvSpPr>
        <p:spPr>
          <a:xfrm>
            <a:off x="4472583" y="1552059"/>
            <a:ext cx="6500217" cy="14959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600" dirty="0" smtClean="0">
                <a:latin typeface="Intel Clear" panose="020B0604020203020204" pitchFamily="34" charset="0"/>
                <a:ea typeface="Intel Clear" panose="020B0604020203020204" pitchFamily="34" charset="0"/>
                <a:cs typeface="Intel Clear" panose="020B0604020203020204" pitchFamily="34" charset="0"/>
              </a:rPr>
              <a:t>kernel = </a:t>
            </a:r>
            <a:r>
              <a:rPr lang="en-US" sz="1600" dirty="0" err="1" smtClean="0">
                <a:latin typeface="Intel Clear" panose="020B0604020203020204" pitchFamily="34" charset="0"/>
                <a:ea typeface="Intel Clear" panose="020B0604020203020204" pitchFamily="34" charset="0"/>
                <a:cs typeface="Intel Clear" panose="020B0604020203020204" pitchFamily="34" charset="0"/>
              </a:rPr>
              <a:t>np.ones</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 </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sz="1600" dirty="0" smtClean="0">
                <a:latin typeface="Intel Clear" panose="020B0604020203020204" pitchFamily="34" charset="0"/>
                <a:ea typeface="Intel Clear" panose="020B0604020203020204" pitchFamily="34" charset="0"/>
                <a:cs typeface="Intel Clear" panose="020B0604020203020204" pitchFamily="34" charset="0"/>
              </a:rPr>
              <a:t>,</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5 </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 np.float32 ) / </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a:t>
            </a:r>
            <a:endParaRPr lang="en-US" sz="1600" dirty="0" smtClean="0">
              <a:latin typeface="Intel Clear" panose="020B0604020203020204" pitchFamily="34" charset="0"/>
              <a:ea typeface="Intel Clear" panose="020B0604020203020204" pitchFamily="34" charset="0"/>
              <a:cs typeface="Intel Clear" panose="020B0604020203020204" pitchFamily="34" charset="0"/>
            </a:endParaRPr>
          </a:p>
          <a:p>
            <a:r>
              <a:rPr lang="en-US" sz="1600" dirty="0" smtClean="0">
                <a:latin typeface="Intel Clear" panose="020B0604020203020204" pitchFamily="34" charset="0"/>
                <a:ea typeface="Intel Clear" panose="020B0604020203020204" pitchFamily="34" charset="0"/>
                <a:cs typeface="Intel Clear" panose="020B0604020203020204" pitchFamily="34" charset="0"/>
              </a:rPr>
              <a:t>erosion = cv2.erode( </a:t>
            </a:r>
            <a:r>
              <a:rPr lang="en-US" sz="1600" dirty="0" err="1" smtClean="0">
                <a:latin typeface="Intel Clear" panose="020B0604020203020204" pitchFamily="34" charset="0"/>
                <a:ea typeface="Intel Clear" panose="020B0604020203020204" pitchFamily="34" charset="0"/>
                <a:cs typeface="Intel Clear" panose="020B0604020203020204" pitchFamily="34" charset="0"/>
              </a:rPr>
              <a:t>img</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kernel,  </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iterations</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 </a:t>
            </a:r>
            <a:r>
              <a:rPr lang="en-US" sz="160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1</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a:t>
            </a:r>
          </a:p>
          <a:p>
            <a:r>
              <a:rPr lang="en-US" sz="1600" dirty="0" smtClean="0">
                <a:latin typeface="Intel Clear" panose="020B0604020203020204" pitchFamily="34" charset="0"/>
                <a:ea typeface="Intel Clear" panose="020B0604020203020204" pitchFamily="34" charset="0"/>
                <a:cs typeface="Intel Clear" panose="020B0604020203020204" pitchFamily="34" charset="0"/>
              </a:rPr>
              <a:t>dilation = cv2.dilate( </a:t>
            </a:r>
            <a:r>
              <a:rPr lang="en-US" sz="1600" dirty="0" err="1">
                <a:latin typeface="Intel Clear" panose="020B0604020203020204" pitchFamily="34" charset="0"/>
                <a:ea typeface="Intel Clear" panose="020B0604020203020204" pitchFamily="34" charset="0"/>
                <a:cs typeface="Intel Clear" panose="020B0604020203020204" pitchFamily="34" charset="0"/>
              </a:rPr>
              <a:t>img</a:t>
            </a:r>
            <a:r>
              <a:rPr lang="en-US" sz="1600" dirty="0">
                <a:latin typeface="Intel Clear" panose="020B0604020203020204" pitchFamily="34" charset="0"/>
                <a:ea typeface="Intel Clear" panose="020B0604020203020204" pitchFamily="34" charset="0"/>
                <a:cs typeface="Intel Clear" panose="020B0604020203020204" pitchFamily="34" charset="0"/>
              </a:rPr>
              <a:t>, kernel,  </a:t>
            </a:r>
            <a:r>
              <a:rPr lang="en-US" sz="1600" dirty="0">
                <a:solidFill>
                  <a:schemeClr val="accent5"/>
                </a:solidFill>
                <a:latin typeface="Intel Clear" panose="020B0604020203020204" pitchFamily="34" charset="0"/>
                <a:ea typeface="Intel Clear" panose="020B0604020203020204" pitchFamily="34" charset="0"/>
                <a:cs typeface="Intel Clear" panose="020B0604020203020204" pitchFamily="34" charset="0"/>
              </a:rPr>
              <a:t>iterations</a:t>
            </a:r>
            <a:r>
              <a:rPr lang="en-US" sz="1600" dirty="0">
                <a:latin typeface="Intel Clear" panose="020B0604020203020204" pitchFamily="34" charset="0"/>
                <a:ea typeface="Intel Clear" panose="020B0604020203020204" pitchFamily="34" charset="0"/>
                <a:cs typeface="Intel Clear" panose="020B0604020203020204" pitchFamily="34" charset="0"/>
              </a:rPr>
              <a:t> = </a:t>
            </a:r>
            <a:r>
              <a:rPr lang="en-US" sz="1600" dirty="0">
                <a:solidFill>
                  <a:schemeClr val="accent5"/>
                </a:solidFill>
                <a:latin typeface="Intel Clear" panose="020B0604020203020204" pitchFamily="34" charset="0"/>
                <a:ea typeface="Intel Clear" panose="020B0604020203020204" pitchFamily="34" charset="0"/>
                <a:cs typeface="Intel Clear" panose="020B0604020203020204" pitchFamily="34" charset="0"/>
              </a:rPr>
              <a:t>1</a:t>
            </a:r>
            <a:r>
              <a:rPr lang="en-US" sz="1600" dirty="0">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latin typeface="Intel Clear" panose="020B0604020203020204" pitchFamily="34" charset="0"/>
                <a:ea typeface="Intel Clear" panose="020B0604020203020204" pitchFamily="34" charset="0"/>
                <a:cs typeface="Intel Clear" panose="020B0604020203020204" pitchFamily="34" charset="0"/>
              </a:rPr>
              <a:t>)</a:t>
            </a:r>
          </a:p>
          <a:p>
            <a:r>
              <a:rPr lang="en-US" sz="1600" dirty="0">
                <a:latin typeface="Intel Clear" panose="020B0604020203020204" pitchFamily="34" charset="0"/>
                <a:ea typeface="Intel Clear" panose="020B0604020203020204" pitchFamily="34" charset="0"/>
                <a:cs typeface="Intel Clear" panose="020B0604020203020204" pitchFamily="34" charset="0"/>
              </a:rPr>
              <a:t>opening = cv2.morphologyEx</a:t>
            </a:r>
            <a:r>
              <a:rPr lang="en-US" sz="1600" dirty="0" smtClean="0">
                <a:latin typeface="Intel Clear" panose="020B0604020203020204" pitchFamily="34" charset="0"/>
                <a:ea typeface="Intel Clear" panose="020B0604020203020204" pitchFamily="34" charset="0"/>
                <a:cs typeface="Intel Clear" panose="020B0604020203020204" pitchFamily="34" charset="0"/>
              </a:rPr>
              <a:t>( </a:t>
            </a:r>
            <a:r>
              <a:rPr lang="en-US" sz="1600" dirty="0" err="1" smtClean="0">
                <a:latin typeface="Intel Clear" panose="020B0604020203020204" pitchFamily="34" charset="0"/>
                <a:ea typeface="Intel Clear" panose="020B0604020203020204" pitchFamily="34" charset="0"/>
                <a:cs typeface="Intel Clear" panose="020B0604020203020204" pitchFamily="34" charset="0"/>
              </a:rPr>
              <a:t>img</a:t>
            </a:r>
            <a:r>
              <a:rPr lang="en-US" sz="1600" dirty="0">
                <a:latin typeface="Intel Clear" panose="020B0604020203020204" pitchFamily="34" charset="0"/>
                <a:ea typeface="Intel Clear" panose="020B0604020203020204" pitchFamily="34" charset="0"/>
                <a:cs typeface="Intel Clear" panose="020B0604020203020204" pitchFamily="34" charset="0"/>
              </a:rPr>
              <a:t>, cv2.MORPH_OPEN, </a:t>
            </a:r>
            <a:r>
              <a:rPr lang="en-US" sz="1600" dirty="0" smtClean="0">
                <a:latin typeface="Intel Clear" panose="020B0604020203020204" pitchFamily="34" charset="0"/>
                <a:ea typeface="Intel Clear" panose="020B0604020203020204" pitchFamily="34" charset="0"/>
                <a:cs typeface="Intel Clear" panose="020B0604020203020204" pitchFamily="34" charset="0"/>
              </a:rPr>
              <a:t>kernel )</a:t>
            </a:r>
            <a:endParaRPr lang="en-US" sz="1600" dirty="0">
              <a:latin typeface="Intel Clear" panose="020B0604020203020204" pitchFamily="34" charset="0"/>
              <a:ea typeface="Intel Clear" panose="020B0604020203020204" pitchFamily="34" charset="0"/>
              <a:cs typeface="Intel Clear" panose="020B0604020203020204" pitchFamily="34" charset="0"/>
            </a:endParaRPr>
          </a:p>
          <a:p>
            <a:r>
              <a:rPr lang="en-US" sz="1600" dirty="0" smtClean="0">
                <a:latin typeface="Intel Clear" panose="020B0604020203020204" pitchFamily="34" charset="0"/>
                <a:ea typeface="Intel Clear" panose="020B0604020203020204" pitchFamily="34" charset="0"/>
                <a:cs typeface="Intel Clear" panose="020B0604020203020204" pitchFamily="34" charset="0"/>
              </a:rPr>
              <a:t>closing = </a:t>
            </a:r>
            <a:r>
              <a:rPr lang="en-US" sz="1600" dirty="0">
                <a:latin typeface="Intel Clear" panose="020B0604020203020204" pitchFamily="34" charset="0"/>
                <a:ea typeface="Intel Clear" panose="020B0604020203020204" pitchFamily="34" charset="0"/>
                <a:cs typeface="Intel Clear" panose="020B0604020203020204" pitchFamily="34" charset="0"/>
              </a:rPr>
              <a:t>cv2.morphologyEx( </a:t>
            </a:r>
            <a:r>
              <a:rPr lang="en-US" sz="1600" dirty="0" err="1">
                <a:latin typeface="Intel Clear" panose="020B0604020203020204" pitchFamily="34" charset="0"/>
                <a:ea typeface="Intel Clear" panose="020B0604020203020204" pitchFamily="34" charset="0"/>
                <a:cs typeface="Intel Clear" panose="020B0604020203020204" pitchFamily="34" charset="0"/>
              </a:rPr>
              <a:t>img</a:t>
            </a:r>
            <a:r>
              <a:rPr lang="en-US" sz="1600" dirty="0">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latin typeface="Intel Clear" panose="020B0604020203020204" pitchFamily="34" charset="0"/>
                <a:ea typeface="Intel Clear" panose="020B0604020203020204" pitchFamily="34" charset="0"/>
                <a:cs typeface="Intel Clear" panose="020B0604020203020204" pitchFamily="34" charset="0"/>
              </a:rPr>
              <a:t>cv2.MORPH_CLOSE, </a:t>
            </a:r>
            <a:r>
              <a:rPr lang="en-US" sz="1600" dirty="0">
                <a:latin typeface="Intel Clear" panose="020B0604020203020204" pitchFamily="34" charset="0"/>
                <a:ea typeface="Intel Clear" panose="020B0604020203020204" pitchFamily="34" charset="0"/>
                <a:cs typeface="Intel Clear" panose="020B0604020203020204" pitchFamily="34" charset="0"/>
              </a:rPr>
              <a:t>kernel )</a:t>
            </a:r>
          </a:p>
          <a:p>
            <a:endParaRPr lang="en-US" sz="1600" dirty="0" smtClean="0">
              <a:latin typeface="Intel Clear" panose="020B0604020203020204" pitchFamily="34" charset="0"/>
              <a:ea typeface="Intel Clear" panose="020B0604020203020204" pitchFamily="34" charset="0"/>
              <a:cs typeface="Intel Clear" panose="020B0604020203020204" pitchFamily="34" charset="0"/>
            </a:endParaRPr>
          </a:p>
          <a:p>
            <a:endParaRPr lang="en-US" sz="1600" dirty="0" smtClean="0">
              <a:latin typeface="Intel Clear" panose="020B0604020203020204" pitchFamily="34" charset="0"/>
              <a:ea typeface="Intel Clear" panose="020B0604020203020204" pitchFamily="34" charset="0"/>
              <a:cs typeface="Intel Clear" panose="020B0604020203020204" pitchFamily="34" charset="0"/>
            </a:endParaRPr>
          </a:p>
          <a:p>
            <a:endParaRPr lang="en-US" sz="1600" dirty="0">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69054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xmlns=""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289439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93614"/>
            <a:ext cx="9509760" cy="1233424"/>
          </a:xfrm>
        </p:spPr>
        <p:txBody>
          <a:bodyPr/>
          <a:lstStyle/>
          <a:p>
            <a:r>
              <a:rPr lang="en-US" dirty="0" smtClean="0"/>
              <a:t>Contours</a:t>
            </a:r>
            <a:endParaRPr lang="en-US" dirty="0"/>
          </a:p>
        </p:txBody>
      </p:sp>
      <p:sp>
        <p:nvSpPr>
          <p:cNvPr id="3" name="Content Placeholder 2"/>
          <p:cNvSpPr>
            <a:spLocks noGrp="1"/>
          </p:cNvSpPr>
          <p:nvPr>
            <p:ph idx="1"/>
          </p:nvPr>
        </p:nvSpPr>
        <p:spPr>
          <a:xfrm>
            <a:off x="15240" y="929200"/>
            <a:ext cx="3870960" cy="4800600"/>
          </a:xfrm>
        </p:spPr>
        <p:txBody>
          <a:bodyPr>
            <a:normAutofit/>
          </a:bodyPr>
          <a:lstStyle/>
          <a:p>
            <a:r>
              <a:rPr lang="en-US" sz="3200" dirty="0" smtClean="0"/>
              <a:t>Join all continuous points along boundary</a:t>
            </a:r>
          </a:p>
          <a:p>
            <a:r>
              <a:rPr lang="en-US" sz="3200" dirty="0" smtClean="0"/>
              <a:t>Detect from logical mask</a:t>
            </a:r>
          </a:p>
          <a:p>
            <a:r>
              <a:rPr lang="en-US" sz="3200" dirty="0" smtClean="0"/>
              <a:t>Contour hierarchies allow selection of a contour based on its relation to others</a:t>
            </a:r>
          </a:p>
          <a:p>
            <a:endParaRPr lang="en-US" sz="3200" dirty="0"/>
          </a:p>
        </p:txBody>
      </p:sp>
      <p:pic>
        <p:nvPicPr>
          <p:cNvPr id="3074" name="Picture 2" descr="Input &amp; Outp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7160" y="1219200"/>
            <a:ext cx="8031297" cy="342655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533400" y="5562600"/>
            <a:ext cx="11080830" cy="823804"/>
          </a:xfrm>
          <a:prstGeom prst="roundRect">
            <a:avLst/>
          </a:prstGeom>
          <a:solidFill>
            <a:srgbClr val="404040"/>
          </a:solidFill>
          <a:ln w="12700" cap="flat" cmpd="sng" algn="ctr">
            <a:solidFill>
              <a:srgbClr val="404040">
                <a:shade val="50000"/>
              </a:srgbClr>
            </a:solidFill>
            <a:prstDash val="solid"/>
          </a:ln>
          <a:effectLst/>
        </p:spPr>
        <p:txBody>
          <a:bodyPr rtlCol="0" anchor="t"/>
          <a:lstStyle/>
          <a:p>
            <a:pPr lvl="0"/>
            <a:r>
              <a:rPr lang="fr-FR"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img2</a:t>
            </a:r>
            <a:r>
              <a:rPr lang="fr-FR"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contours, </a:t>
            </a:r>
            <a:r>
              <a:rPr lang="fr-FR" kern="0" dirty="0" err="1">
                <a:solidFill>
                  <a:prstClr val="white"/>
                </a:solidFill>
                <a:latin typeface="Intel Clear" panose="020B0604020203020204" pitchFamily="34" charset="0"/>
                <a:ea typeface="Intel Clear" panose="020B0604020203020204" pitchFamily="34" charset="0"/>
                <a:cs typeface="Intel Clear" panose="020B0604020203020204" pitchFamily="34" charset="0"/>
              </a:rPr>
              <a:t>hierarchy</a:t>
            </a:r>
            <a:r>
              <a:rPr lang="fr-FR"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 cv2.findContours</a:t>
            </a:r>
            <a:r>
              <a:rPr lang="fr-FR"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fr-FR"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mask</a:t>
            </a:r>
            <a:r>
              <a:rPr lang="fr-FR"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cv2.RETR_TREE, </a:t>
            </a:r>
            <a:r>
              <a:rPr lang="fr-FR"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cv2.CHAIN_APPROX_SIMPLE )</a:t>
            </a:r>
          </a:p>
          <a:p>
            <a:pPr lvl="0"/>
            <a:r>
              <a:rPr kumimoji="0" lang="fr-FR"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cv2.drawContours(</a:t>
            </a:r>
            <a:r>
              <a:rPr kumimoji="0" lang="fr-FR"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fr-FR"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fr-FR"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contours, </a:t>
            </a:r>
            <a:r>
              <a:rPr kumimoji="0" lang="fr-FR"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contour_number</a:t>
            </a:r>
            <a:r>
              <a:rPr kumimoji="0" lang="fr-FR"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fr-FR"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0</a:t>
            </a:r>
            <a:r>
              <a:rPr kumimoji="0" lang="fr-FR"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fr-FR"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255</a:t>
            </a:r>
            <a:r>
              <a:rPr kumimoji="0" lang="fr-FR"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fr-FR"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0</a:t>
            </a:r>
            <a:r>
              <a:rPr kumimoji="0" lang="fr-FR"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fr-FR"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thickness</a:t>
            </a:r>
            <a:r>
              <a:rPr kumimoji="0" lang="fr-FR"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fr-FR"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9811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Contour Functions</a:t>
            </a:r>
            <a:endParaRPr lang="en-US" dirty="0"/>
          </a:p>
        </p:txBody>
      </p:sp>
      <p:pic>
        <p:nvPicPr>
          <p:cNvPr id="2050" name="Picture 2" descr="http://www.pyimagesearch.com/wp-content/uploads/2016/04/extreme_points_palm_cen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274" y="990600"/>
            <a:ext cx="5642552" cy="517234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341120" y="1901952"/>
            <a:ext cx="5516880" cy="4127627"/>
          </a:xfrm>
        </p:spPr>
        <p:txBody>
          <a:bodyPr>
            <a:normAutofit lnSpcReduction="10000"/>
          </a:bodyPr>
          <a:lstStyle/>
          <a:p>
            <a:pPr marL="45720" indent="0">
              <a:buNone/>
            </a:pPr>
            <a:r>
              <a:rPr lang="en-US" dirty="0" smtClean="0"/>
              <a:t>Contours can be mathematically analyzed</a:t>
            </a:r>
          </a:p>
          <a:p>
            <a:pPr marL="45720" indent="0">
              <a:buNone/>
            </a:pPr>
            <a:r>
              <a:rPr lang="en-US" dirty="0" err="1" smtClean="0"/>
              <a:t>OpenCV</a:t>
            </a:r>
            <a:r>
              <a:rPr lang="en-US" dirty="0" smtClean="0"/>
              <a:t> functions give:</a:t>
            </a:r>
          </a:p>
          <a:p>
            <a:r>
              <a:rPr lang="en-US" dirty="0" smtClean="0"/>
              <a:t>Moments &amp; Centroids</a:t>
            </a:r>
          </a:p>
          <a:p>
            <a:r>
              <a:rPr lang="en-US" dirty="0" smtClean="0"/>
              <a:t>Area &amp; Perimeter</a:t>
            </a:r>
          </a:p>
          <a:p>
            <a:r>
              <a:rPr lang="en-US" dirty="0" smtClean="0"/>
              <a:t>Convex hulls</a:t>
            </a:r>
          </a:p>
          <a:p>
            <a:r>
              <a:rPr lang="en-US" dirty="0" smtClean="0"/>
              <a:t>Bounding Rectangles</a:t>
            </a:r>
          </a:p>
          <a:p>
            <a:r>
              <a:rPr lang="en-US" dirty="0" smtClean="0"/>
              <a:t>Fit curves &amp; shapes</a:t>
            </a:r>
          </a:p>
          <a:p>
            <a:r>
              <a:rPr lang="en-US" dirty="0" smtClean="0"/>
              <a:t>Outermost points</a:t>
            </a:r>
          </a:p>
          <a:p>
            <a:r>
              <a:rPr lang="en-US" dirty="0" smtClean="0"/>
              <a:t>Shape Matching</a:t>
            </a:r>
          </a:p>
        </p:txBody>
      </p:sp>
    </p:spTree>
    <p:extLst>
      <p:ext uri="{BB962C8B-B14F-4D97-AF65-F5344CB8AC3E}">
        <p14:creationId xmlns:p14="http://schemas.microsoft.com/office/powerpoint/2010/main" val="234954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341120" y="-152400"/>
                <a:ext cx="9509760" cy="1233424"/>
              </a:xfrm>
            </p:spPr>
            <p:txBody>
              <a:bodyPr/>
              <a:lstStyle/>
              <a:p>
                <a:r>
                  <a:rPr lang="en-US" dirty="0" smtClean="0"/>
                  <a:t>Histogram: </a:t>
                </a:r>
                <a14:m>
                  <m:oMath xmlns:m="http://schemas.openxmlformats.org/officeDocument/2006/math">
                    <m:r>
                      <a:rPr lang="en-US" b="0" i="1" smtClean="0">
                        <a:latin typeface="Cambria Math" panose="02040503050406030204" pitchFamily="18" charset="0"/>
                      </a:rPr>
                      <m:t>𝑖𝑛𝑡𝑒𝑛𝑠𝑖𝑡𝑦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𝑓𝑟𝑒𝑞𝑢𝑒𝑛𝑐𝑦</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341120" y="-152400"/>
                <a:ext cx="9509760" cy="1233424"/>
              </a:xfrm>
              <a:blipFill rotWithShape="0">
                <a:blip r:embed="rId3"/>
                <a:stretch>
                  <a:fillRect l="-1795" b="-17822"/>
                </a:stretch>
              </a:blipFill>
            </p:spPr>
            <p:txBody>
              <a:bodyPr/>
              <a:lstStyle/>
              <a:p>
                <a:r>
                  <a:rPr lang="en-US">
                    <a:noFill/>
                  </a:rPr>
                  <a:t> </a:t>
                </a:r>
              </a:p>
            </p:txBody>
          </p:sp>
        </mc:Fallback>
      </mc:AlternateContent>
      <p:pic>
        <p:nvPicPr>
          <p:cNvPr id="5122" name="Picture 2" descr="http://www.juzaphoto.com/shared_files/articles/exposure/histogram_e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081023"/>
            <a:ext cx="10820400" cy="48246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94111" y="5171440"/>
            <a:ext cx="934871" cy="307777"/>
          </a:xfrm>
          <a:prstGeom prst="rect">
            <a:avLst/>
          </a:prstGeom>
          <a:noFill/>
        </p:spPr>
        <p:txBody>
          <a:bodyPr wrap="none" rtlCol="0">
            <a:spAutoFit/>
          </a:bodyPr>
          <a:lstStyle/>
          <a:p>
            <a:r>
              <a:rPr lang="en-US" sz="1400" dirty="0" err="1">
                <a:solidFill>
                  <a:schemeClr val="bg1">
                    <a:lumMod val="50000"/>
                  </a:schemeClr>
                </a:solidFill>
              </a:rPr>
              <a:t>j</a:t>
            </a:r>
            <a:r>
              <a:rPr lang="en-US" sz="1400" dirty="0" err="1" smtClean="0">
                <a:solidFill>
                  <a:schemeClr val="bg1">
                    <a:lumMod val="50000"/>
                  </a:schemeClr>
                </a:solidFill>
              </a:rPr>
              <a:t>uzaphoto</a:t>
            </a:r>
            <a:endParaRPr lang="en-US" sz="1400" dirty="0">
              <a:solidFill>
                <a:schemeClr val="bg1">
                  <a:lumMod val="50000"/>
                </a:schemeClr>
              </a:solidFill>
            </a:endParaRPr>
          </a:p>
        </p:txBody>
      </p:sp>
      <p:sp>
        <p:nvSpPr>
          <p:cNvPr id="6" name="Rounded Rectangle 5"/>
          <p:cNvSpPr/>
          <p:nvPr/>
        </p:nvSpPr>
        <p:spPr>
          <a:xfrm>
            <a:off x="1905000" y="5882988"/>
            <a:ext cx="8382000" cy="471758"/>
          </a:xfrm>
          <a:prstGeom prst="roundRect">
            <a:avLst/>
          </a:prstGeom>
          <a:solidFill>
            <a:srgbClr val="404040"/>
          </a:solidFill>
          <a:ln w="12700" cap="flat" cmpd="sng" algn="ctr">
            <a:solidFill>
              <a:srgbClr val="404040">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hist</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cv2.calcHist(</a:t>
            </a:r>
            <a:r>
              <a:rPr kumimoji="0" lang="en-US" sz="1800" b="0" i="0" u="none" strike="noStrike" kern="0" cap="none" spc="0" normalizeH="0" baseline="0" noProof="0" dirty="0" smtClean="0">
                <a:ln>
                  <a:noFill/>
                </a:ln>
                <a:solidFill>
                  <a:srgbClr val="77B142"/>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a:t>
            </a:r>
            <a:r>
              <a:rPr kumimoji="0" lang="en-US" sz="1800" b="0" i="0" u="none" strike="noStrike" kern="0" cap="none" spc="0" normalizeH="0" baseline="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channel</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mask</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number_bins</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min_val</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max_val</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a:t>
            </a:r>
          </a:p>
        </p:txBody>
      </p:sp>
    </p:spTree>
    <p:extLst>
      <p:ext uri="{BB962C8B-B14F-4D97-AF65-F5344CB8AC3E}">
        <p14:creationId xmlns:p14="http://schemas.microsoft.com/office/powerpoint/2010/main" val="262728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Equalization</a:t>
            </a:r>
            <a:endParaRPr lang="en-US" dirty="0"/>
          </a:p>
        </p:txBody>
      </p:sp>
      <p:pic>
        <p:nvPicPr>
          <p:cNvPr id="4" name="Picture 3"/>
          <p:cNvPicPr>
            <a:picLocks noChangeAspect="1"/>
          </p:cNvPicPr>
          <p:nvPr/>
        </p:nvPicPr>
        <p:blipFill>
          <a:blip r:embed="rId3"/>
          <a:stretch>
            <a:fillRect/>
          </a:stretch>
        </p:blipFill>
        <p:spPr>
          <a:xfrm>
            <a:off x="3368040" y="1676400"/>
            <a:ext cx="5455920" cy="4399935"/>
          </a:xfrm>
          <a:prstGeom prst="rect">
            <a:avLst/>
          </a:prstGeom>
        </p:spPr>
      </p:pic>
    </p:spTree>
    <p:extLst>
      <p:ext uri="{BB962C8B-B14F-4D97-AF65-F5344CB8AC3E}">
        <p14:creationId xmlns:p14="http://schemas.microsoft.com/office/powerpoint/2010/main" val="40277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http://www.cs.utah.edu/~jfishbau/improc/project2/images/crowd_hist_compa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512642"/>
            <a:ext cx="9220200" cy="57357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96400" y="5940623"/>
            <a:ext cx="1454244" cy="307777"/>
          </a:xfrm>
          <a:prstGeom prst="rect">
            <a:avLst/>
          </a:prstGeom>
          <a:noFill/>
        </p:spPr>
        <p:txBody>
          <a:bodyPr wrap="none" rtlCol="0">
            <a:spAutoFit/>
          </a:bodyPr>
          <a:lstStyle/>
          <a:p>
            <a:r>
              <a:rPr lang="en-US" sz="1400" dirty="0" smtClean="0">
                <a:solidFill>
                  <a:schemeClr val="bg1">
                    <a:lumMod val="50000"/>
                  </a:schemeClr>
                </a:solidFill>
              </a:rPr>
              <a:t>James </a:t>
            </a:r>
            <a:r>
              <a:rPr lang="en-US" sz="1400" dirty="0" err="1" smtClean="0">
                <a:solidFill>
                  <a:schemeClr val="bg1">
                    <a:lumMod val="50000"/>
                  </a:schemeClr>
                </a:solidFill>
              </a:rPr>
              <a:t>Fishbaugh</a:t>
            </a:r>
            <a:endParaRPr lang="en-US" sz="1400" dirty="0">
              <a:solidFill>
                <a:schemeClr val="bg1">
                  <a:lumMod val="50000"/>
                </a:schemeClr>
              </a:solidFill>
            </a:endParaRPr>
          </a:p>
        </p:txBody>
      </p:sp>
      <p:sp>
        <p:nvSpPr>
          <p:cNvPr id="7" name="Rounded Rectangle 6"/>
          <p:cNvSpPr/>
          <p:nvPr/>
        </p:nvSpPr>
        <p:spPr>
          <a:xfrm>
            <a:off x="381000" y="6037901"/>
            <a:ext cx="3124200" cy="420997"/>
          </a:xfrm>
          <a:prstGeom prst="roundRect">
            <a:avLst/>
          </a:prstGeom>
          <a:solidFill>
            <a:srgbClr val="404040"/>
          </a:solidFill>
          <a:ln w="12700" cap="flat" cmpd="sng" algn="ctr">
            <a:solidFill>
              <a:srgbClr val="404040">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eq</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cv2.equalizeHist(</a:t>
            </a:r>
            <a:r>
              <a:rPr lang="en-US"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4607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341120" y="0"/>
                <a:ext cx="9509760" cy="1233424"/>
              </a:xfrm>
            </p:spPr>
            <p:txBody>
              <a:bodyPr/>
              <a:lstStyle/>
              <a:p>
                <a:r>
                  <a:rPr lang="en-US" dirty="0" smtClean="0"/>
                  <a:t>2D Histogram: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h𝑢𝑒</m:t>
                    </m:r>
                    <m:r>
                      <a:rPr lang="en-US" b="0" i="1" smtClean="0">
                        <a:latin typeface="Cambria Math" panose="02040503050406030204" pitchFamily="18" charset="0"/>
                      </a:rPr>
                      <m:t>, </m:t>
                    </m:r>
                    <m:r>
                      <a:rPr lang="en-US" b="0" i="1" smtClean="0">
                        <a:latin typeface="Cambria Math" panose="02040503050406030204" pitchFamily="18" charset="0"/>
                      </a:rPr>
                      <m:t>𝑠𝑎𝑡𝑢𝑟𝑎𝑡𝑖𝑜𝑛</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𝑓𝑟𝑒𝑞𝑢𝑒𝑛𝑐𝑦</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341120" y="0"/>
                <a:ext cx="9509760" cy="1233424"/>
              </a:xfrm>
              <a:blipFill rotWithShape="0">
                <a:blip r:embed="rId3"/>
                <a:stretch>
                  <a:fillRect l="-1795" b="-17822"/>
                </a:stretch>
              </a:blipFill>
            </p:spPr>
            <p:txBody>
              <a:bodyPr/>
              <a:lstStyle/>
              <a:p>
                <a:r>
                  <a:rPr lang="en-US">
                    <a:noFill/>
                  </a:rPr>
                  <a:t> </a:t>
                </a:r>
              </a:p>
            </p:txBody>
          </p:sp>
        </mc:Fallback>
      </mc:AlternateContent>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81800" y="1520338"/>
            <a:ext cx="5105400" cy="3589734"/>
          </a:xfr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12240"/>
            <a:ext cx="6324600" cy="4216400"/>
          </a:xfrm>
          <a:prstGeom prst="rect">
            <a:avLst/>
          </a:prstGeom>
        </p:spPr>
      </p:pic>
      <p:sp>
        <p:nvSpPr>
          <p:cNvPr id="8" name="TextBox 7"/>
          <p:cNvSpPr txBox="1"/>
          <p:nvPr/>
        </p:nvSpPr>
        <p:spPr>
          <a:xfrm rot="16200000">
            <a:off x="6298368" y="3105974"/>
            <a:ext cx="574196" cy="369332"/>
          </a:xfrm>
          <a:prstGeom prst="rect">
            <a:avLst/>
          </a:prstGeom>
          <a:noFill/>
        </p:spPr>
        <p:txBody>
          <a:bodyPr wrap="none" rtlCol="0">
            <a:spAutoFit/>
          </a:bodyPr>
          <a:lstStyle/>
          <a:p>
            <a:r>
              <a:rPr lang="en-US" dirty="0" smtClean="0"/>
              <a:t>Hue</a:t>
            </a:r>
            <a:endParaRPr lang="en-US" dirty="0"/>
          </a:p>
        </p:txBody>
      </p:sp>
      <p:sp>
        <p:nvSpPr>
          <p:cNvPr id="9" name="TextBox 8"/>
          <p:cNvSpPr txBox="1"/>
          <p:nvPr/>
        </p:nvSpPr>
        <p:spPr>
          <a:xfrm>
            <a:off x="8839200" y="5243875"/>
            <a:ext cx="1194558" cy="369332"/>
          </a:xfrm>
          <a:prstGeom prst="rect">
            <a:avLst/>
          </a:prstGeom>
          <a:noFill/>
        </p:spPr>
        <p:txBody>
          <a:bodyPr wrap="none" rtlCol="0">
            <a:spAutoFit/>
          </a:bodyPr>
          <a:lstStyle/>
          <a:p>
            <a:r>
              <a:rPr lang="en-US" dirty="0" smtClean="0"/>
              <a:t>Saturation</a:t>
            </a:r>
            <a:endParaRPr lang="en-US" dirty="0"/>
          </a:p>
        </p:txBody>
      </p:sp>
      <p:sp>
        <p:nvSpPr>
          <p:cNvPr id="10" name="TextBox 9"/>
          <p:cNvSpPr txBox="1"/>
          <p:nvPr/>
        </p:nvSpPr>
        <p:spPr>
          <a:xfrm>
            <a:off x="8991600" y="3132206"/>
            <a:ext cx="1140056" cy="369332"/>
          </a:xfrm>
          <a:prstGeom prst="rect">
            <a:avLst/>
          </a:prstGeom>
          <a:noFill/>
        </p:spPr>
        <p:txBody>
          <a:bodyPr wrap="none" rtlCol="0">
            <a:spAutoFit/>
          </a:bodyPr>
          <a:lstStyle/>
          <a:p>
            <a:r>
              <a:rPr lang="en-US" dirty="0" smtClean="0">
                <a:solidFill>
                  <a:schemeClr val="bg1"/>
                </a:solidFill>
              </a:rPr>
              <a:t>frequency</a:t>
            </a:r>
            <a:endParaRPr lang="en-US" dirty="0">
              <a:solidFill>
                <a:schemeClr val="bg1"/>
              </a:solidFill>
            </a:endParaRPr>
          </a:p>
        </p:txBody>
      </p:sp>
      <p:sp>
        <p:nvSpPr>
          <p:cNvPr id="11" name="Rounded Rectangle 10"/>
          <p:cNvSpPr/>
          <p:nvPr/>
        </p:nvSpPr>
        <p:spPr>
          <a:xfrm>
            <a:off x="2394466" y="5867501"/>
            <a:ext cx="8382000" cy="471758"/>
          </a:xfrm>
          <a:prstGeom prst="roundRect">
            <a:avLst/>
          </a:prstGeom>
          <a:solidFill>
            <a:srgbClr val="404040"/>
          </a:solidFill>
          <a:ln w="12700" cap="flat" cmpd="sng" algn="ctr">
            <a:solidFill>
              <a:srgbClr val="404040">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hist</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cv2.calcHist(</a:t>
            </a:r>
            <a:r>
              <a:rPr kumimoji="0" lang="en-US" sz="1800" b="0" i="0" u="none" strike="noStrike" kern="0" cap="none" spc="0" normalizeH="0" baseline="0" noProof="0" dirty="0" smtClean="0">
                <a:ln>
                  <a:noFill/>
                </a:ln>
                <a:solidFill>
                  <a:srgbClr val="77B142"/>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a:t>
            </a:r>
            <a:r>
              <a:rPr kumimoji="0" lang="en-US" sz="1800" b="0" i="0" u="none" strike="noStrike" kern="0" cap="none" spc="0" normalizeH="0" baseline="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0</a:t>
            </a:r>
            <a:r>
              <a:rPr kumimoji="0" lang="en-US" sz="1800" b="0" i="0" u="none" strike="noStrike" kern="0" cap="none" spc="0" normalizeH="0" baseline="0" noProof="0" dirty="0" smtClean="0">
                <a:ln>
                  <a:noFill/>
                </a:ln>
                <a:solidFill>
                  <a:schemeClr val="bg1"/>
                </a:solidFill>
                <a:effectLst/>
                <a:uLnTx/>
                <a:uFillTx/>
                <a:latin typeface="Intel Clear" panose="020B0604020203020204" pitchFamily="34" charset="0"/>
                <a:ea typeface="Intel Clear" panose="020B0604020203020204" pitchFamily="34" charset="0"/>
                <a:cs typeface="Intel Clear" panose="020B0604020203020204" pitchFamily="34" charset="0"/>
              </a:rPr>
              <a:t>,</a:t>
            </a:r>
            <a:r>
              <a:rPr kumimoji="0" lang="en-US" sz="1800" b="0" i="0" u="none" strike="noStrike" kern="0" cap="none" spc="0" normalizeH="0" baseline="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1</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mask</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180</a:t>
            </a:r>
            <a:r>
              <a:rPr kumimoji="0" lang="en-US" sz="1800" b="0" i="0" u="none" strike="noStrike" kern="0" cap="none" spc="0" normalizeH="0" baseline="0" noProof="0" dirty="0" smtClean="0">
                <a:ln>
                  <a:noFill/>
                </a:ln>
                <a:solidFill>
                  <a:schemeClr val="bg1"/>
                </a:solidFill>
                <a:effectLst/>
                <a:uLnTx/>
                <a:uFillTx/>
                <a:latin typeface="Intel Clear" panose="020B0604020203020204" pitchFamily="34" charset="0"/>
                <a:ea typeface="Intel Clear" panose="020B0604020203020204" pitchFamily="34" charset="0"/>
                <a:cs typeface="Intel Clear" panose="020B0604020203020204" pitchFamily="34" charset="0"/>
              </a:rPr>
              <a:t>,</a:t>
            </a:r>
            <a:r>
              <a:rPr kumimoji="0" lang="en-US" sz="1800" b="0" i="0" u="none" strike="noStrike" kern="0" cap="none" spc="0" normalizeH="0" baseline="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256</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0</a:t>
            </a:r>
            <a:r>
              <a:rPr kumimoji="0" lang="en-US" sz="1800" b="0" i="0" u="none" strike="noStrike" kern="0" cap="none" spc="0" normalizeH="0" baseline="0" noProof="0" dirty="0" smtClean="0">
                <a:ln>
                  <a:noFill/>
                </a:ln>
                <a:solidFill>
                  <a:schemeClr val="bg1"/>
                </a:solidFill>
                <a:effectLst/>
                <a:uLnTx/>
                <a:uFillTx/>
                <a:latin typeface="Intel Clear" panose="020B0604020203020204" pitchFamily="34" charset="0"/>
                <a:ea typeface="Intel Clear" panose="020B0604020203020204" pitchFamily="34" charset="0"/>
                <a:cs typeface="Intel Clear" panose="020B0604020203020204" pitchFamily="34" charset="0"/>
              </a:rPr>
              <a:t>,</a:t>
            </a:r>
            <a:r>
              <a:rPr kumimoji="0" lang="en-US" sz="1800" b="0" i="0" u="none" strike="noStrike" kern="0" cap="none" spc="0" normalizeH="0" baseline="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180</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0</a:t>
            </a:r>
            <a:r>
              <a:rPr kumimoji="0" lang="en-US" sz="1800" b="0" i="0" u="none" strike="noStrike" kern="0" cap="none" spc="0" normalizeH="0" noProof="0" dirty="0" smtClean="0">
                <a:ln>
                  <a:noFill/>
                </a:ln>
                <a:solidFill>
                  <a:schemeClr val="bg1"/>
                </a:solidFill>
                <a:effectLst/>
                <a:uLnTx/>
                <a:uFillTx/>
                <a:latin typeface="Intel Clear" panose="020B0604020203020204" pitchFamily="34" charset="0"/>
                <a:ea typeface="Intel Clear" panose="020B0604020203020204" pitchFamily="34" charset="0"/>
                <a:cs typeface="Intel Clear" panose="020B0604020203020204" pitchFamily="34" charset="0"/>
              </a:rPr>
              <a:t>,</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256</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a:t>
            </a:r>
          </a:p>
        </p:txBody>
      </p:sp>
    </p:spTree>
    <p:extLst>
      <p:ext uri="{BB962C8B-B14F-4D97-AF65-F5344CB8AC3E}">
        <p14:creationId xmlns:p14="http://schemas.microsoft.com/office/powerpoint/2010/main" val="398193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1250"/>
            <a:ext cx="9509760" cy="1233424"/>
          </a:xfrm>
        </p:spPr>
        <p:txBody>
          <a:bodyPr/>
          <a:lstStyle/>
          <a:p>
            <a:r>
              <a:rPr lang="en-US" dirty="0" smtClean="0"/>
              <a:t>Histogram </a:t>
            </a:r>
            <a:r>
              <a:rPr lang="en-US" dirty="0" err="1" smtClean="0"/>
              <a:t>Backprojection</a:t>
            </a:r>
            <a:endParaRPr lang="en-US" dirty="0"/>
          </a:p>
        </p:txBody>
      </p:sp>
      <p:sp>
        <p:nvSpPr>
          <p:cNvPr id="3" name="Content Placeholder 2"/>
          <p:cNvSpPr>
            <a:spLocks noGrp="1"/>
          </p:cNvSpPr>
          <p:nvPr>
            <p:ph idx="1"/>
          </p:nvPr>
        </p:nvSpPr>
        <p:spPr>
          <a:xfrm>
            <a:off x="304800" y="1434762"/>
            <a:ext cx="3916680" cy="1374648"/>
          </a:xfrm>
        </p:spPr>
        <p:txBody>
          <a:bodyPr/>
          <a:lstStyle/>
          <a:p>
            <a:r>
              <a:rPr lang="en-US" dirty="0" smtClean="0"/>
              <a:t>Returns similarity of pixels in image region to the histogram</a:t>
            </a:r>
          </a:p>
          <a:p>
            <a:r>
              <a:rPr lang="en-US" dirty="0" smtClean="0"/>
              <a:t>Useful for object detection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 y="3124200"/>
            <a:ext cx="5143500" cy="3429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808" y="2743200"/>
            <a:ext cx="5828192" cy="3885024"/>
          </a:xfrm>
          <a:prstGeom prst="rect">
            <a:avLst/>
          </a:prstGeom>
        </p:spPr>
      </p:pic>
      <p:sp>
        <p:nvSpPr>
          <p:cNvPr id="6" name="TextBox 5"/>
          <p:cNvSpPr txBox="1"/>
          <p:nvPr/>
        </p:nvSpPr>
        <p:spPr>
          <a:xfrm>
            <a:off x="685800" y="2809410"/>
            <a:ext cx="2387192" cy="369332"/>
          </a:xfrm>
          <a:prstGeom prst="rect">
            <a:avLst/>
          </a:prstGeom>
          <a:noFill/>
        </p:spPr>
        <p:txBody>
          <a:bodyPr wrap="none" rtlCol="0">
            <a:spAutoFit/>
          </a:bodyPr>
          <a:lstStyle/>
          <a:p>
            <a:r>
              <a:rPr lang="en-US" dirty="0" smtClean="0"/>
              <a:t>Example of a mountain</a:t>
            </a:r>
            <a:endParaRPr lang="en-US" dirty="0"/>
          </a:p>
        </p:txBody>
      </p:sp>
      <p:sp>
        <p:nvSpPr>
          <p:cNvPr id="7" name="TextBox 6"/>
          <p:cNvSpPr txBox="1"/>
          <p:nvPr/>
        </p:nvSpPr>
        <p:spPr>
          <a:xfrm>
            <a:off x="6890712" y="2373868"/>
            <a:ext cx="2343911" cy="369332"/>
          </a:xfrm>
          <a:prstGeom prst="rect">
            <a:avLst/>
          </a:prstGeom>
          <a:noFill/>
        </p:spPr>
        <p:txBody>
          <a:bodyPr wrap="none" rtlCol="0">
            <a:spAutoFit/>
          </a:bodyPr>
          <a:lstStyle/>
          <a:p>
            <a:r>
              <a:rPr lang="en-US" dirty="0" smtClean="0"/>
              <a:t>Find similar mountains</a:t>
            </a:r>
            <a:endParaRPr lang="en-US" dirty="0"/>
          </a:p>
        </p:txBody>
      </p:sp>
    </p:spTree>
    <p:extLst>
      <p:ext uri="{BB962C8B-B14F-4D97-AF65-F5344CB8AC3E}">
        <p14:creationId xmlns:p14="http://schemas.microsoft.com/office/powerpoint/2010/main" val="33641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228600"/>
            <a:ext cx="4114800" cy="2743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228600"/>
            <a:ext cx="4114800" cy="27432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3600" y="1828800"/>
            <a:ext cx="2438400" cy="17145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2180" y="3886200"/>
            <a:ext cx="4114800" cy="274320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1800" y="3886200"/>
            <a:ext cx="4114800" cy="2743200"/>
          </a:xfrm>
          <a:prstGeom prst="rect">
            <a:avLst/>
          </a:prstGeom>
        </p:spPr>
      </p:pic>
      <p:cxnSp>
        <p:nvCxnSpPr>
          <p:cNvPr id="11" name="Straight Arrow Connector 10"/>
          <p:cNvCxnSpPr/>
          <p:nvPr/>
        </p:nvCxnSpPr>
        <p:spPr>
          <a:xfrm>
            <a:off x="5087620" y="1600200"/>
            <a:ext cx="1104900" cy="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 name="Curved Connector 12"/>
          <p:cNvCxnSpPr>
            <a:stCxn id="5" idx="3"/>
            <a:endCxn id="6" idx="0"/>
          </p:cNvCxnSpPr>
          <p:nvPr/>
        </p:nvCxnSpPr>
        <p:spPr>
          <a:xfrm>
            <a:off x="10287000" y="1600200"/>
            <a:ext cx="685800" cy="228600"/>
          </a:xfrm>
          <a:prstGeom prst="curvedConnector2">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5" name="Curved Connector 14"/>
          <p:cNvCxnSpPr/>
          <p:nvPr/>
        </p:nvCxnSpPr>
        <p:spPr>
          <a:xfrm rot="10800000" flipV="1">
            <a:off x="3009900" y="2686050"/>
            <a:ext cx="6764020" cy="1200150"/>
          </a:xfrm>
          <a:prstGeom prst="curvedConnector2">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7" idx="3"/>
            <a:endCxn id="8" idx="1"/>
          </p:cNvCxnSpPr>
          <p:nvPr/>
        </p:nvCxnSpPr>
        <p:spPr>
          <a:xfrm>
            <a:off x="5046980" y="5257800"/>
            <a:ext cx="173482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5172710" y="892079"/>
            <a:ext cx="914400" cy="1754326"/>
          </a:xfrm>
          <a:prstGeom prst="rect">
            <a:avLst/>
          </a:prstGeom>
          <a:noFill/>
        </p:spPr>
        <p:txBody>
          <a:bodyPr wrap="square" rtlCol="0">
            <a:spAutoFit/>
          </a:bodyPr>
          <a:lstStyle/>
          <a:p>
            <a:r>
              <a:rPr lang="en-US" dirty="0" smtClean="0"/>
              <a:t>Select region</a:t>
            </a:r>
          </a:p>
          <a:p>
            <a:endParaRPr lang="en-US" dirty="0"/>
          </a:p>
          <a:p>
            <a:r>
              <a:rPr lang="en-US" dirty="0" smtClean="0"/>
              <a:t>create into mask</a:t>
            </a:r>
          </a:p>
        </p:txBody>
      </p:sp>
      <p:sp>
        <p:nvSpPr>
          <p:cNvPr id="19" name="TextBox 18"/>
          <p:cNvSpPr txBox="1"/>
          <p:nvPr/>
        </p:nvSpPr>
        <p:spPr>
          <a:xfrm>
            <a:off x="10614660" y="681335"/>
            <a:ext cx="1181100" cy="923330"/>
          </a:xfrm>
          <a:prstGeom prst="rect">
            <a:avLst/>
          </a:prstGeom>
          <a:noFill/>
        </p:spPr>
        <p:txBody>
          <a:bodyPr wrap="square" rtlCol="0">
            <a:spAutoFit/>
          </a:bodyPr>
          <a:lstStyle/>
          <a:p>
            <a:r>
              <a:rPr lang="en-US" dirty="0" smtClean="0"/>
              <a:t>Calculate </a:t>
            </a:r>
          </a:p>
          <a:p>
            <a:r>
              <a:rPr lang="en-US" dirty="0" smtClean="0"/>
              <a:t>region histogram</a:t>
            </a:r>
          </a:p>
        </p:txBody>
      </p:sp>
      <p:sp>
        <p:nvSpPr>
          <p:cNvPr id="20" name="TextBox 19"/>
          <p:cNvSpPr txBox="1"/>
          <p:nvPr/>
        </p:nvSpPr>
        <p:spPr>
          <a:xfrm>
            <a:off x="3962400" y="3332204"/>
            <a:ext cx="1369286" cy="369332"/>
          </a:xfrm>
          <a:prstGeom prst="rect">
            <a:avLst/>
          </a:prstGeom>
          <a:noFill/>
        </p:spPr>
        <p:txBody>
          <a:bodyPr wrap="none" rtlCol="0">
            <a:spAutoFit/>
          </a:bodyPr>
          <a:lstStyle/>
          <a:p>
            <a:r>
              <a:rPr lang="en-US" dirty="0" smtClean="0"/>
              <a:t>Back project</a:t>
            </a:r>
            <a:endParaRPr lang="en-US" dirty="0"/>
          </a:p>
        </p:txBody>
      </p:sp>
      <p:sp>
        <p:nvSpPr>
          <p:cNvPr id="21" name="TextBox 20"/>
          <p:cNvSpPr txBox="1"/>
          <p:nvPr/>
        </p:nvSpPr>
        <p:spPr>
          <a:xfrm>
            <a:off x="10972800" y="4934634"/>
            <a:ext cx="1219200" cy="646331"/>
          </a:xfrm>
          <a:prstGeom prst="rect">
            <a:avLst/>
          </a:prstGeom>
          <a:noFill/>
        </p:spPr>
        <p:txBody>
          <a:bodyPr wrap="square" rtlCol="0">
            <a:spAutoFit/>
          </a:bodyPr>
          <a:lstStyle/>
          <a:p>
            <a:r>
              <a:rPr lang="en-US" dirty="0" smtClean="0"/>
              <a:t>Distance</a:t>
            </a:r>
          </a:p>
          <a:p>
            <a:r>
              <a:rPr lang="en-US" dirty="0" smtClean="0"/>
              <a:t>mapping</a:t>
            </a:r>
          </a:p>
        </p:txBody>
      </p:sp>
    </p:spTree>
    <p:extLst>
      <p:ext uri="{BB962C8B-B14F-4D97-AF65-F5344CB8AC3E}">
        <p14:creationId xmlns:p14="http://schemas.microsoft.com/office/powerpoint/2010/main" val="278385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304800"/>
            <a:ext cx="9509760" cy="710184"/>
          </a:xfrm>
        </p:spPr>
        <p:txBody>
          <a:bodyPr/>
          <a:lstStyle/>
          <a:p>
            <a:r>
              <a:rPr lang="en-US" dirty="0" err="1" smtClean="0"/>
              <a:t>Haar</a:t>
            </a:r>
            <a:r>
              <a:rPr lang="en-US" dirty="0" smtClean="0"/>
              <a:t> Cascades &amp; Classifiers</a:t>
            </a:r>
            <a:endParaRPr lang="en-US" dirty="0"/>
          </a:p>
        </p:txBody>
      </p:sp>
      <p:pic>
        <p:nvPicPr>
          <p:cNvPr id="10242" name="Picture 2" descr="http://talhakoc.net/wp-content/uploads/haar-cascade-siniflandirici-476x27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628" y="1143000"/>
            <a:ext cx="9400572" cy="537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15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066800"/>
            <a:ext cx="6019800" cy="4514850"/>
          </a:xfrm>
        </p:spPr>
      </p:pic>
      <p:sp>
        <p:nvSpPr>
          <p:cNvPr id="5" name="Rounded Rectangle 4"/>
          <p:cNvSpPr/>
          <p:nvPr/>
        </p:nvSpPr>
        <p:spPr>
          <a:xfrm>
            <a:off x="3637471" y="304800"/>
            <a:ext cx="8554529" cy="457200"/>
          </a:xfrm>
          <a:prstGeom prst="roundRect">
            <a:avLst/>
          </a:prstGeom>
          <a:solidFill>
            <a:srgbClr val="404040"/>
          </a:solidFill>
          <a:ln w="12700" cap="flat" cmpd="sng" algn="ctr">
            <a:solidFill>
              <a:srgbClr val="404040">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cascade = cv2.CascadeClassifier( </a:t>
            </a:r>
            <a:r>
              <a:rPr lang="en-US" kern="0"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‘haarcascade_frontalface_default.xml’</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ounded Rectangle 5"/>
          <p:cNvSpPr/>
          <p:nvPr/>
        </p:nvSpPr>
        <p:spPr>
          <a:xfrm>
            <a:off x="5410200" y="1219200"/>
            <a:ext cx="6781800" cy="3429000"/>
          </a:xfrm>
          <a:prstGeom prst="roundRect">
            <a:avLst/>
          </a:prstGeom>
          <a:solidFill>
            <a:srgbClr val="404040"/>
          </a:solidFill>
          <a:ln w="12700" cap="flat" cmpd="sng" algn="ctr">
            <a:solidFill>
              <a:srgbClr val="404040">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cv2.cvtColor(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cv2.COLOR_BGR2GRAY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faces</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cascade.detectMultiScale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scaleFactor</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1.25</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minNeighbors</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minSize</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for</a:t>
            </a:r>
            <a:r>
              <a:rPr lang="en-US" kern="0" baseline="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(x, y, w, 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in</a:t>
            </a:r>
            <a:r>
              <a:rPr lang="en-US" kern="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faces: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cv2.rectangle(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x, y,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x+w</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y+h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255</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23105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352451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smtClean="0"/>
              <a:t>Computer Vision Graph Examples</a:t>
            </a:r>
            <a:endParaRPr lang="en-US" sz="8000" dirty="0"/>
          </a:p>
        </p:txBody>
      </p:sp>
      <p:sp>
        <p:nvSpPr>
          <p:cNvPr id="3" name="Text Placeholder 2"/>
          <p:cNvSpPr>
            <a:spLocks noGrp="1"/>
          </p:cNvSpPr>
          <p:nvPr>
            <p:ph type="body" sz="quarter" idx="11"/>
          </p:nvPr>
        </p:nvSpPr>
        <p:spPr/>
        <p:txBody>
          <a:bodyPr/>
          <a:lstStyle/>
          <a:p>
            <a:endParaRPr lang="en-US"/>
          </a:p>
        </p:txBody>
      </p:sp>
      <p:pic>
        <p:nvPicPr>
          <p:cNvPr id="3074" name="Picture 2" descr="https://iqglobal.intel.com/iq-content-library/wp-content/uploads/sites/18/2016/12/IQ_VR-012-e1483115386111-1160x647.jpg"/>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24764" b="2476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4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Crosshair follows object of distinct color</a:t>
            </a:r>
            <a:endParaRPr lang="en-US" dirty="0"/>
          </a:p>
        </p:txBody>
      </p:sp>
      <p:sp>
        <p:nvSpPr>
          <p:cNvPr id="4" name="Flowchart: Data 3"/>
          <p:cNvSpPr/>
          <p:nvPr/>
        </p:nvSpPr>
        <p:spPr>
          <a:xfrm>
            <a:off x="152400" y="3505200"/>
            <a:ext cx="2087880" cy="1143000"/>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Capture</a:t>
            </a:r>
          </a:p>
          <a:p>
            <a:pPr algn="ctr"/>
            <a:r>
              <a:rPr lang="en-US" dirty="0" smtClean="0"/>
              <a:t>Video from</a:t>
            </a:r>
          </a:p>
          <a:p>
            <a:pPr algn="ctr"/>
            <a:r>
              <a:rPr lang="en-US" dirty="0" smtClean="0"/>
              <a:t>Webcam</a:t>
            </a:r>
            <a:endParaRPr lang="en-US" dirty="0"/>
          </a:p>
        </p:txBody>
      </p:sp>
      <p:sp>
        <p:nvSpPr>
          <p:cNvPr id="5" name="Flowchart: Process 4"/>
          <p:cNvSpPr/>
          <p:nvPr/>
        </p:nvSpPr>
        <p:spPr>
          <a:xfrm>
            <a:off x="5212080" y="3505200"/>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Mask colors in range</a:t>
            </a:r>
            <a:endParaRPr lang="en-US" dirty="0"/>
          </a:p>
        </p:txBody>
      </p:sp>
      <p:sp>
        <p:nvSpPr>
          <p:cNvPr id="6" name="Flowchart: Merge 5"/>
          <p:cNvSpPr/>
          <p:nvPr/>
        </p:nvSpPr>
        <p:spPr>
          <a:xfrm>
            <a:off x="3764280" y="1295400"/>
            <a:ext cx="2133600" cy="1600200"/>
          </a:xfrm>
          <a:prstGeom prst="flowChartMerg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smtClean="0"/>
          </a:p>
          <a:p>
            <a:pPr algn="ctr"/>
            <a:r>
              <a:rPr lang="en-US" dirty="0" smtClean="0"/>
              <a:t>Set </a:t>
            </a:r>
          </a:p>
          <a:p>
            <a:pPr algn="ctr"/>
            <a:r>
              <a:rPr lang="en-US" dirty="0" smtClean="0"/>
              <a:t>Mouse</a:t>
            </a:r>
          </a:p>
          <a:p>
            <a:pPr algn="ctr"/>
            <a:r>
              <a:rPr lang="en-US" dirty="0" smtClean="0"/>
              <a:t>callbacks</a:t>
            </a:r>
            <a:endParaRPr lang="en-US" dirty="0"/>
          </a:p>
        </p:txBody>
      </p:sp>
      <p:sp>
        <p:nvSpPr>
          <p:cNvPr id="7" name="Flowchart: Merge 6"/>
          <p:cNvSpPr/>
          <p:nvPr/>
        </p:nvSpPr>
        <p:spPr>
          <a:xfrm>
            <a:off x="6202680" y="1295400"/>
            <a:ext cx="2209800" cy="1600200"/>
          </a:xfrm>
          <a:prstGeom prst="flowChartMerg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smtClean="0"/>
          </a:p>
          <a:p>
            <a:pPr algn="ctr"/>
            <a:r>
              <a:rPr lang="en-US" dirty="0" smtClean="0"/>
              <a:t>Color</a:t>
            </a:r>
          </a:p>
          <a:p>
            <a:pPr algn="ctr"/>
            <a:r>
              <a:rPr lang="en-US" dirty="0" smtClean="0"/>
              <a:t>Range</a:t>
            </a:r>
          </a:p>
          <a:p>
            <a:pPr algn="ctr"/>
            <a:r>
              <a:rPr lang="en-US" dirty="0" err="1" smtClean="0"/>
              <a:t>Trackbars</a:t>
            </a:r>
            <a:endParaRPr lang="en-US" dirty="0"/>
          </a:p>
        </p:txBody>
      </p:sp>
      <p:cxnSp>
        <p:nvCxnSpPr>
          <p:cNvPr id="9" name="Elbow Connector 8"/>
          <p:cNvCxnSpPr>
            <a:stCxn id="6" idx="2"/>
            <a:endCxn id="5" idx="0"/>
          </p:cNvCxnSpPr>
          <p:nvPr/>
        </p:nvCxnSpPr>
        <p:spPr>
          <a:xfrm rot="16200000" flipH="1">
            <a:off x="5135880" y="2590800"/>
            <a:ext cx="609600" cy="1219200"/>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7" idx="2"/>
            <a:endCxn id="5" idx="0"/>
          </p:cNvCxnSpPr>
          <p:nvPr/>
        </p:nvCxnSpPr>
        <p:spPr>
          <a:xfrm rot="5400000">
            <a:off x="6374130" y="2571750"/>
            <a:ext cx="609600" cy="1257300"/>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Flowchart: Process 11"/>
          <p:cNvSpPr/>
          <p:nvPr/>
        </p:nvSpPr>
        <p:spPr>
          <a:xfrm>
            <a:off x="2887980" y="3505200"/>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Convert frame to HSV</a:t>
            </a:r>
          </a:p>
        </p:txBody>
      </p:sp>
      <p:cxnSp>
        <p:nvCxnSpPr>
          <p:cNvPr id="14" name="Straight Arrow Connector 13"/>
          <p:cNvCxnSpPr>
            <a:stCxn id="4" idx="5"/>
            <a:endCxn id="12" idx="1"/>
          </p:cNvCxnSpPr>
          <p:nvPr/>
        </p:nvCxnSpPr>
        <p:spPr>
          <a:xfrm>
            <a:off x="2031492" y="4076700"/>
            <a:ext cx="85648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2" idx="3"/>
            <a:endCxn id="5" idx="1"/>
          </p:cNvCxnSpPr>
          <p:nvPr/>
        </p:nvCxnSpPr>
        <p:spPr>
          <a:xfrm>
            <a:off x="4564380" y="4076700"/>
            <a:ext cx="6477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Flowchart: Process 16"/>
          <p:cNvSpPr/>
          <p:nvPr/>
        </p:nvSpPr>
        <p:spPr>
          <a:xfrm>
            <a:off x="7534251" y="3505200"/>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Morph. close mask to fill holes</a:t>
            </a:r>
            <a:endParaRPr lang="en-US" dirty="0"/>
          </a:p>
        </p:txBody>
      </p:sp>
      <p:cxnSp>
        <p:nvCxnSpPr>
          <p:cNvPr id="19" name="Straight Arrow Connector 18"/>
          <p:cNvCxnSpPr>
            <a:stCxn id="5" idx="3"/>
            <a:endCxn id="17" idx="1"/>
          </p:cNvCxnSpPr>
          <p:nvPr/>
        </p:nvCxnSpPr>
        <p:spPr>
          <a:xfrm>
            <a:off x="6888480" y="4076700"/>
            <a:ext cx="645771"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Flowchart: Process 19"/>
          <p:cNvSpPr/>
          <p:nvPr/>
        </p:nvSpPr>
        <p:spPr>
          <a:xfrm>
            <a:off x="2887980" y="5181118"/>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Find contours</a:t>
            </a:r>
            <a:endParaRPr lang="en-US" dirty="0"/>
          </a:p>
        </p:txBody>
      </p:sp>
      <p:sp>
        <p:nvSpPr>
          <p:cNvPr id="21" name="Flowchart: Process 20"/>
          <p:cNvSpPr/>
          <p:nvPr/>
        </p:nvSpPr>
        <p:spPr>
          <a:xfrm>
            <a:off x="5212080" y="5176295"/>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Find largest contour</a:t>
            </a:r>
            <a:endParaRPr lang="en-US" dirty="0"/>
          </a:p>
        </p:txBody>
      </p:sp>
      <p:sp>
        <p:nvSpPr>
          <p:cNvPr id="22" name="Flowchart: Process 21"/>
          <p:cNvSpPr/>
          <p:nvPr/>
        </p:nvSpPr>
        <p:spPr>
          <a:xfrm>
            <a:off x="7534251" y="5159898"/>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Find centroid</a:t>
            </a:r>
            <a:endParaRPr lang="en-US" dirty="0"/>
          </a:p>
        </p:txBody>
      </p:sp>
      <p:sp>
        <p:nvSpPr>
          <p:cNvPr id="23" name="Flowchart: Data 22"/>
          <p:cNvSpPr/>
          <p:nvPr/>
        </p:nvSpPr>
        <p:spPr>
          <a:xfrm>
            <a:off x="9856422" y="5143500"/>
            <a:ext cx="2087880" cy="1143000"/>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Draw crosshair on centroid</a:t>
            </a:r>
            <a:endParaRPr lang="en-US" dirty="0"/>
          </a:p>
        </p:txBody>
      </p:sp>
      <p:cxnSp>
        <p:nvCxnSpPr>
          <p:cNvPr id="25" name="Elbow Connector 24"/>
          <p:cNvCxnSpPr>
            <a:stCxn id="17" idx="3"/>
            <a:endCxn id="20" idx="1"/>
          </p:cNvCxnSpPr>
          <p:nvPr/>
        </p:nvCxnSpPr>
        <p:spPr>
          <a:xfrm flipH="1">
            <a:off x="2887980" y="4076700"/>
            <a:ext cx="6322671" cy="1675918"/>
          </a:xfrm>
          <a:prstGeom prst="bentConnector5">
            <a:avLst>
              <a:gd name="adj1" fmla="val -3616"/>
              <a:gd name="adj2" fmla="val 50000"/>
              <a:gd name="adj3" fmla="val 10361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0" idx="3"/>
            <a:endCxn id="21" idx="1"/>
          </p:cNvCxnSpPr>
          <p:nvPr/>
        </p:nvCxnSpPr>
        <p:spPr>
          <a:xfrm flipV="1">
            <a:off x="4564380" y="5747795"/>
            <a:ext cx="647700" cy="482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1" idx="3"/>
            <a:endCxn id="22" idx="1"/>
          </p:cNvCxnSpPr>
          <p:nvPr/>
        </p:nvCxnSpPr>
        <p:spPr>
          <a:xfrm flipV="1">
            <a:off x="6888480" y="5731398"/>
            <a:ext cx="645771" cy="1639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2" idx="3"/>
            <a:endCxn id="23" idx="2"/>
          </p:cNvCxnSpPr>
          <p:nvPr/>
        </p:nvCxnSpPr>
        <p:spPr>
          <a:xfrm flipV="1">
            <a:off x="9210651" y="5715000"/>
            <a:ext cx="854559" cy="1639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714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457200" y="1711606"/>
            <a:ext cx="5410200" cy="4343400"/>
          </a:xfrm>
          <a:prstGeom prst="flowChartProcess">
            <a:avLst/>
          </a:prstGeom>
          <a:noFill/>
          <a:ln w="76200">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US" dirty="0" smtClean="0">
              <a:solidFill>
                <a:schemeClr val="tx1"/>
              </a:solidFill>
            </a:endParaRPr>
          </a:p>
          <a:p>
            <a:pPr algn="ctr"/>
            <a:r>
              <a:rPr lang="en-US" dirty="0" smtClean="0">
                <a:solidFill>
                  <a:schemeClr val="tx1"/>
                </a:solidFill>
              </a:rPr>
              <a:t>Video capture from online webcam</a:t>
            </a:r>
            <a:endParaRPr lang="en-US" dirty="0">
              <a:solidFill>
                <a:schemeClr val="tx1"/>
              </a:solidFill>
            </a:endParaRPr>
          </a:p>
        </p:txBody>
      </p:sp>
      <p:sp>
        <p:nvSpPr>
          <p:cNvPr id="2" name="Title 1"/>
          <p:cNvSpPr>
            <a:spLocks noGrp="1"/>
          </p:cNvSpPr>
          <p:nvPr>
            <p:ph type="title"/>
          </p:nvPr>
        </p:nvSpPr>
        <p:spPr/>
        <p:txBody>
          <a:bodyPr/>
          <a:lstStyle/>
          <a:p>
            <a:r>
              <a:rPr lang="en-US" dirty="0" smtClean="0"/>
              <a:t>Modularity: using an online video stream</a:t>
            </a:r>
            <a:endParaRPr lang="en-US" dirty="0"/>
          </a:p>
        </p:txBody>
      </p:sp>
      <p:sp>
        <p:nvSpPr>
          <p:cNvPr id="5" name="Text Placeholder 4"/>
          <p:cNvSpPr>
            <a:spLocks noGrp="1"/>
          </p:cNvSpPr>
          <p:nvPr>
            <p:ph type="body" sz="quarter" idx="13"/>
          </p:nvPr>
        </p:nvSpPr>
        <p:spPr/>
        <p:txBody>
          <a:bodyPr/>
          <a:lstStyle/>
          <a:p>
            <a:endParaRPr lang="en-US"/>
          </a:p>
        </p:txBody>
      </p:sp>
      <p:sp>
        <p:nvSpPr>
          <p:cNvPr id="4" name="Flowchart: Data 3"/>
          <p:cNvSpPr/>
          <p:nvPr/>
        </p:nvSpPr>
        <p:spPr>
          <a:xfrm>
            <a:off x="685800" y="2702206"/>
            <a:ext cx="2087880" cy="1143000"/>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Load video URL</a:t>
            </a:r>
            <a:endParaRPr lang="en-US" dirty="0"/>
          </a:p>
        </p:txBody>
      </p:sp>
      <p:sp>
        <p:nvSpPr>
          <p:cNvPr id="12" name="Flowchart: Process 11"/>
          <p:cNvSpPr/>
          <p:nvPr/>
        </p:nvSpPr>
        <p:spPr>
          <a:xfrm>
            <a:off x="3421380" y="2702206"/>
            <a:ext cx="1676400" cy="1143000"/>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Start stream</a:t>
            </a:r>
          </a:p>
        </p:txBody>
      </p:sp>
      <p:cxnSp>
        <p:nvCxnSpPr>
          <p:cNvPr id="14" name="Straight Arrow Connector 13"/>
          <p:cNvCxnSpPr>
            <a:stCxn id="4" idx="5"/>
            <a:endCxn id="12" idx="1"/>
          </p:cNvCxnSpPr>
          <p:nvPr/>
        </p:nvCxnSpPr>
        <p:spPr>
          <a:xfrm>
            <a:off x="2564892" y="3273706"/>
            <a:ext cx="85648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Flowchart: Process 23"/>
          <p:cNvSpPr/>
          <p:nvPr/>
        </p:nvSpPr>
        <p:spPr>
          <a:xfrm>
            <a:off x="888492" y="4264306"/>
            <a:ext cx="1676400" cy="1143000"/>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Parse stream</a:t>
            </a:r>
          </a:p>
        </p:txBody>
      </p:sp>
      <p:sp>
        <p:nvSpPr>
          <p:cNvPr id="26" name="Flowchart: Process 25"/>
          <p:cNvSpPr/>
          <p:nvPr/>
        </p:nvSpPr>
        <p:spPr>
          <a:xfrm>
            <a:off x="3389550" y="4264306"/>
            <a:ext cx="1676400" cy="1143000"/>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Decode to frame</a:t>
            </a:r>
          </a:p>
        </p:txBody>
      </p:sp>
      <p:cxnSp>
        <p:nvCxnSpPr>
          <p:cNvPr id="10" name="Elbow Connector 9"/>
          <p:cNvCxnSpPr>
            <a:stCxn id="12" idx="3"/>
            <a:endCxn id="24" idx="0"/>
          </p:cNvCxnSpPr>
          <p:nvPr/>
        </p:nvCxnSpPr>
        <p:spPr>
          <a:xfrm flipH="1">
            <a:off x="1726692" y="3273706"/>
            <a:ext cx="3371088" cy="990600"/>
          </a:xfrm>
          <a:prstGeom prst="bentConnector4">
            <a:avLst>
              <a:gd name="adj1" fmla="val -6781"/>
              <a:gd name="adj2" fmla="val 78846"/>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24" idx="3"/>
            <a:endCxn id="26" idx="1"/>
          </p:cNvCxnSpPr>
          <p:nvPr/>
        </p:nvCxnSpPr>
        <p:spPr>
          <a:xfrm>
            <a:off x="2564892" y="4835806"/>
            <a:ext cx="82465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9184801" y="3043535"/>
            <a:ext cx="1912620" cy="923330"/>
          </a:xfrm>
          <a:prstGeom prst="rect">
            <a:avLst/>
          </a:prstGeom>
          <a:noFill/>
        </p:spPr>
        <p:txBody>
          <a:bodyPr wrap="square" rtlCol="0">
            <a:spAutoFit/>
          </a:bodyPr>
          <a:lstStyle/>
          <a:p>
            <a:r>
              <a:rPr lang="en-US" dirty="0" smtClean="0"/>
              <a:t>Do whatever processing is necessary</a:t>
            </a:r>
            <a:endParaRPr lang="en-US" dirty="0"/>
          </a:p>
        </p:txBody>
      </p:sp>
      <p:sp>
        <p:nvSpPr>
          <p:cNvPr id="30" name="Double Brace 29"/>
          <p:cNvSpPr/>
          <p:nvPr/>
        </p:nvSpPr>
        <p:spPr>
          <a:xfrm>
            <a:off x="8610600" y="2743200"/>
            <a:ext cx="2362200" cy="1524000"/>
          </a:xfrm>
          <a:prstGeom prst="bracePair">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3" name="Elbow Connector 32"/>
          <p:cNvCxnSpPr>
            <a:stCxn id="26" idx="3"/>
            <a:endCxn id="30" idx="1"/>
          </p:cNvCxnSpPr>
          <p:nvPr/>
        </p:nvCxnSpPr>
        <p:spPr>
          <a:xfrm flipV="1">
            <a:off x="5065950" y="3505200"/>
            <a:ext cx="3544650" cy="1330606"/>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036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 detection from an online camera</a:t>
            </a:r>
            <a:endParaRPr lang="en-US" dirty="0"/>
          </a:p>
        </p:txBody>
      </p:sp>
      <p:sp>
        <p:nvSpPr>
          <p:cNvPr id="3" name="Text Placeholder 2"/>
          <p:cNvSpPr>
            <a:spLocks noGrp="1"/>
          </p:cNvSpPr>
          <p:nvPr>
            <p:ph type="body" sz="quarter" idx="13"/>
          </p:nvPr>
        </p:nvSpPr>
        <p:spPr/>
        <p:txBody>
          <a:bodyPr/>
          <a:lstStyle/>
          <a:p>
            <a:endParaRPr lang="en-US"/>
          </a:p>
        </p:txBody>
      </p:sp>
      <p:sp>
        <p:nvSpPr>
          <p:cNvPr id="4" name="Flowchart: Data 3"/>
          <p:cNvSpPr/>
          <p:nvPr/>
        </p:nvSpPr>
        <p:spPr>
          <a:xfrm flipH="1">
            <a:off x="1297329" y="3339778"/>
            <a:ext cx="1391920" cy="762000"/>
          </a:xfrm>
          <a:prstGeom prst="flowChartInputOutpu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smtClean="0"/>
              <a:t>Capture online</a:t>
            </a:r>
          </a:p>
          <a:p>
            <a:pPr algn="ctr"/>
            <a:r>
              <a:rPr lang="en-US" sz="1100" dirty="0" smtClean="0"/>
              <a:t>video</a:t>
            </a:r>
            <a:endParaRPr lang="en-US" sz="1100" dirty="0"/>
          </a:p>
        </p:txBody>
      </p:sp>
      <p:sp>
        <p:nvSpPr>
          <p:cNvPr id="5" name="Flowchart: Process 4"/>
          <p:cNvSpPr/>
          <p:nvPr/>
        </p:nvSpPr>
        <p:spPr>
          <a:xfrm flipH="1">
            <a:off x="4548529" y="3339778"/>
            <a:ext cx="1117600" cy="762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Take image of empty room</a:t>
            </a:r>
            <a:endParaRPr lang="en-US" sz="1100" dirty="0"/>
          </a:p>
        </p:txBody>
      </p:sp>
      <p:sp>
        <p:nvSpPr>
          <p:cNvPr id="6" name="Flowchart: Merge 5"/>
          <p:cNvSpPr/>
          <p:nvPr/>
        </p:nvSpPr>
        <p:spPr>
          <a:xfrm flipH="1">
            <a:off x="4371708" y="2038109"/>
            <a:ext cx="1471239" cy="1066800"/>
          </a:xfrm>
          <a:prstGeom prst="flowChartMerg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dirty="0" smtClean="0"/>
          </a:p>
          <a:p>
            <a:pPr algn="ctr"/>
            <a:r>
              <a:rPr lang="en-US" sz="1100" dirty="0" smtClean="0"/>
              <a:t>Click to capture empty room</a:t>
            </a:r>
            <a:endParaRPr lang="en-US" sz="1100" dirty="0"/>
          </a:p>
        </p:txBody>
      </p:sp>
      <p:sp>
        <p:nvSpPr>
          <p:cNvPr id="12" name="Flowchart: Process 11"/>
          <p:cNvSpPr/>
          <p:nvPr/>
        </p:nvSpPr>
        <p:spPr>
          <a:xfrm flipH="1">
            <a:off x="3060089" y="3339778"/>
            <a:ext cx="1117600" cy="762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Generate frame buffer</a:t>
            </a:r>
          </a:p>
        </p:txBody>
      </p:sp>
      <p:sp>
        <p:nvSpPr>
          <p:cNvPr id="17" name="Flowchart: Process 16"/>
          <p:cNvSpPr/>
          <p:nvPr/>
        </p:nvSpPr>
        <p:spPr>
          <a:xfrm flipH="1">
            <a:off x="6036967" y="3339778"/>
            <a:ext cx="1117600" cy="762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Take distance between current and empty pixels</a:t>
            </a:r>
            <a:endParaRPr lang="en-US" sz="1100" dirty="0"/>
          </a:p>
        </p:txBody>
      </p:sp>
      <p:sp>
        <p:nvSpPr>
          <p:cNvPr id="20" name="Flowchart: Process 19"/>
          <p:cNvSpPr/>
          <p:nvPr/>
        </p:nvSpPr>
        <p:spPr>
          <a:xfrm flipH="1">
            <a:off x="7525405" y="3339778"/>
            <a:ext cx="1117600" cy="762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Take threshold of distances</a:t>
            </a:r>
            <a:endParaRPr lang="en-US" sz="1100" dirty="0"/>
          </a:p>
        </p:txBody>
      </p:sp>
      <p:sp>
        <p:nvSpPr>
          <p:cNvPr id="21" name="Flowchart: Process 20"/>
          <p:cNvSpPr/>
          <p:nvPr/>
        </p:nvSpPr>
        <p:spPr>
          <a:xfrm flipH="1">
            <a:off x="9061749" y="3339778"/>
            <a:ext cx="1117600" cy="762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Dilate map to close holes</a:t>
            </a:r>
            <a:endParaRPr lang="en-US" sz="1100" dirty="0"/>
          </a:p>
        </p:txBody>
      </p:sp>
      <p:sp>
        <p:nvSpPr>
          <p:cNvPr id="22" name="Flowchart: Process 21"/>
          <p:cNvSpPr/>
          <p:nvPr/>
        </p:nvSpPr>
        <p:spPr>
          <a:xfrm flipH="1">
            <a:off x="7525405" y="4495800"/>
            <a:ext cx="1117600" cy="762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If buffer is full, draw contours</a:t>
            </a:r>
            <a:endParaRPr lang="en-US" sz="1100" dirty="0"/>
          </a:p>
        </p:txBody>
      </p:sp>
      <p:sp>
        <p:nvSpPr>
          <p:cNvPr id="23" name="Flowchart: Data 22"/>
          <p:cNvSpPr/>
          <p:nvPr/>
        </p:nvSpPr>
        <p:spPr>
          <a:xfrm flipH="1">
            <a:off x="9010949" y="4495800"/>
            <a:ext cx="1391920" cy="762000"/>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Display video</a:t>
            </a:r>
            <a:endParaRPr lang="en-US" sz="1100" dirty="0"/>
          </a:p>
        </p:txBody>
      </p:sp>
      <p:cxnSp>
        <p:nvCxnSpPr>
          <p:cNvPr id="10" name="Straight Arrow Connector 9"/>
          <p:cNvCxnSpPr>
            <a:stCxn id="6" idx="2"/>
            <a:endCxn id="5" idx="0"/>
          </p:cNvCxnSpPr>
          <p:nvPr/>
        </p:nvCxnSpPr>
        <p:spPr>
          <a:xfrm>
            <a:off x="5107327" y="3104909"/>
            <a:ext cx="2" cy="234869"/>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4" idx="2"/>
            <a:endCxn id="12" idx="3"/>
          </p:cNvCxnSpPr>
          <p:nvPr/>
        </p:nvCxnSpPr>
        <p:spPr>
          <a:xfrm>
            <a:off x="2550057" y="3720778"/>
            <a:ext cx="510032"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2" idx="1"/>
            <a:endCxn id="5" idx="3"/>
          </p:cNvCxnSpPr>
          <p:nvPr/>
        </p:nvCxnSpPr>
        <p:spPr>
          <a:xfrm>
            <a:off x="4177689" y="3720778"/>
            <a:ext cx="37084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5" idx="1"/>
            <a:endCxn id="17" idx="3"/>
          </p:cNvCxnSpPr>
          <p:nvPr/>
        </p:nvCxnSpPr>
        <p:spPr>
          <a:xfrm>
            <a:off x="5666129" y="3720778"/>
            <a:ext cx="37083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17" idx="1"/>
            <a:endCxn id="20" idx="3"/>
          </p:cNvCxnSpPr>
          <p:nvPr/>
        </p:nvCxnSpPr>
        <p:spPr>
          <a:xfrm>
            <a:off x="7154567" y="3720778"/>
            <a:ext cx="37083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20" idx="1"/>
            <a:endCxn id="21" idx="3"/>
          </p:cNvCxnSpPr>
          <p:nvPr/>
        </p:nvCxnSpPr>
        <p:spPr>
          <a:xfrm>
            <a:off x="8643005" y="3720778"/>
            <a:ext cx="41874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Flowchart: Process 35"/>
          <p:cNvSpPr/>
          <p:nvPr/>
        </p:nvSpPr>
        <p:spPr>
          <a:xfrm flipH="1">
            <a:off x="3060089" y="4495800"/>
            <a:ext cx="1117600" cy="762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Find contours</a:t>
            </a:r>
            <a:endParaRPr lang="en-US" sz="1100" dirty="0"/>
          </a:p>
        </p:txBody>
      </p:sp>
      <p:sp>
        <p:nvSpPr>
          <p:cNvPr id="37" name="Flowchart: Process 36"/>
          <p:cNvSpPr/>
          <p:nvPr/>
        </p:nvSpPr>
        <p:spPr>
          <a:xfrm flipH="1">
            <a:off x="4548529" y="4495800"/>
            <a:ext cx="1117600" cy="762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Find contour of largest area</a:t>
            </a:r>
            <a:endParaRPr lang="en-US" sz="1100" dirty="0"/>
          </a:p>
        </p:txBody>
      </p:sp>
      <p:sp>
        <p:nvSpPr>
          <p:cNvPr id="38" name="Flowchart: Process 37"/>
          <p:cNvSpPr/>
          <p:nvPr/>
        </p:nvSpPr>
        <p:spPr>
          <a:xfrm flipH="1">
            <a:off x="6036967" y="4495800"/>
            <a:ext cx="1117600" cy="762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Update buffer</a:t>
            </a:r>
            <a:endParaRPr lang="en-US" sz="1100" dirty="0"/>
          </a:p>
        </p:txBody>
      </p:sp>
      <p:cxnSp>
        <p:nvCxnSpPr>
          <p:cNvPr id="43" name="Straight Arrow Connector 42"/>
          <p:cNvCxnSpPr>
            <a:stCxn id="38" idx="1"/>
            <a:endCxn id="22" idx="3"/>
          </p:cNvCxnSpPr>
          <p:nvPr/>
        </p:nvCxnSpPr>
        <p:spPr>
          <a:xfrm>
            <a:off x="7154567" y="4876800"/>
            <a:ext cx="37083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2" idx="1"/>
            <a:endCxn id="23" idx="5"/>
          </p:cNvCxnSpPr>
          <p:nvPr/>
        </p:nvCxnSpPr>
        <p:spPr>
          <a:xfrm>
            <a:off x="8643005" y="4876800"/>
            <a:ext cx="507136"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7" name="Elbow Connector 46"/>
          <p:cNvCxnSpPr>
            <a:stCxn id="21" idx="1"/>
            <a:endCxn id="36" idx="0"/>
          </p:cNvCxnSpPr>
          <p:nvPr/>
        </p:nvCxnSpPr>
        <p:spPr>
          <a:xfrm flipH="1">
            <a:off x="3618889" y="3720778"/>
            <a:ext cx="6560460" cy="775022"/>
          </a:xfrm>
          <a:prstGeom prst="bentConnector4">
            <a:avLst>
              <a:gd name="adj1" fmla="val -3485"/>
              <a:gd name="adj2" fmla="val 74580"/>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36" idx="1"/>
            <a:endCxn id="37" idx="3"/>
          </p:cNvCxnSpPr>
          <p:nvPr/>
        </p:nvCxnSpPr>
        <p:spPr>
          <a:xfrm>
            <a:off x="4177689" y="4876800"/>
            <a:ext cx="37084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a:stCxn id="37" idx="1"/>
            <a:endCxn id="38" idx="3"/>
          </p:cNvCxnSpPr>
          <p:nvPr/>
        </p:nvCxnSpPr>
        <p:spPr>
          <a:xfrm>
            <a:off x="5666129" y="4876800"/>
            <a:ext cx="37083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556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video upon face detection</a:t>
            </a:r>
            <a:endParaRPr lang="en-US" dirty="0"/>
          </a:p>
        </p:txBody>
      </p:sp>
      <p:sp>
        <p:nvSpPr>
          <p:cNvPr id="3" name="Text Placeholder 2"/>
          <p:cNvSpPr>
            <a:spLocks noGrp="1"/>
          </p:cNvSpPr>
          <p:nvPr>
            <p:ph type="body" sz="quarter" idx="13"/>
          </p:nvPr>
        </p:nvSpPr>
        <p:spPr>
          <a:ln>
            <a:solidFill>
              <a:schemeClr val="tx1"/>
            </a:solidFill>
          </a:ln>
        </p:spPr>
        <p:txBody>
          <a:bodyPr/>
          <a:lstStyle/>
          <a:p>
            <a:endParaRPr lang="en-US"/>
          </a:p>
        </p:txBody>
      </p:sp>
      <p:sp>
        <p:nvSpPr>
          <p:cNvPr id="4" name="Flowchart: Data 3"/>
          <p:cNvSpPr/>
          <p:nvPr/>
        </p:nvSpPr>
        <p:spPr>
          <a:xfrm>
            <a:off x="152400" y="2209800"/>
            <a:ext cx="2087880" cy="1143000"/>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Capture</a:t>
            </a:r>
          </a:p>
          <a:p>
            <a:pPr algn="ctr"/>
            <a:r>
              <a:rPr lang="en-US" dirty="0" smtClean="0"/>
              <a:t>Video from</a:t>
            </a:r>
          </a:p>
          <a:p>
            <a:pPr algn="ctr"/>
            <a:r>
              <a:rPr lang="en-US" dirty="0" smtClean="0"/>
              <a:t>Webcam</a:t>
            </a:r>
            <a:endParaRPr lang="en-US" dirty="0"/>
          </a:p>
        </p:txBody>
      </p:sp>
      <p:sp>
        <p:nvSpPr>
          <p:cNvPr id="5" name="Flowchart: Process 4"/>
          <p:cNvSpPr/>
          <p:nvPr/>
        </p:nvSpPr>
        <p:spPr>
          <a:xfrm>
            <a:off x="5212080" y="2209800"/>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Create cascade classifier from </a:t>
            </a:r>
            <a:r>
              <a:rPr lang="en-US" dirty="0" err="1" smtClean="0"/>
              <a:t>Haar</a:t>
            </a:r>
            <a:r>
              <a:rPr lang="en-US" dirty="0" smtClean="0"/>
              <a:t> Cascade</a:t>
            </a:r>
            <a:endParaRPr lang="en-US" dirty="0"/>
          </a:p>
        </p:txBody>
      </p:sp>
      <p:sp>
        <p:nvSpPr>
          <p:cNvPr id="12" name="Flowchart: Process 11"/>
          <p:cNvSpPr/>
          <p:nvPr/>
        </p:nvSpPr>
        <p:spPr>
          <a:xfrm>
            <a:off x="2887980" y="2209800"/>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Generate buffer</a:t>
            </a:r>
          </a:p>
        </p:txBody>
      </p:sp>
      <p:cxnSp>
        <p:nvCxnSpPr>
          <p:cNvPr id="14" name="Straight Arrow Connector 13"/>
          <p:cNvCxnSpPr>
            <a:stCxn id="4" idx="5"/>
            <a:endCxn id="12" idx="1"/>
          </p:cNvCxnSpPr>
          <p:nvPr/>
        </p:nvCxnSpPr>
        <p:spPr>
          <a:xfrm>
            <a:off x="2031492" y="2781300"/>
            <a:ext cx="85648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Flowchart: Process 16"/>
          <p:cNvSpPr/>
          <p:nvPr/>
        </p:nvSpPr>
        <p:spPr>
          <a:xfrm>
            <a:off x="7534251" y="2212694"/>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Convert color to grayscale</a:t>
            </a:r>
            <a:endParaRPr lang="en-US" dirty="0"/>
          </a:p>
        </p:txBody>
      </p:sp>
      <p:sp>
        <p:nvSpPr>
          <p:cNvPr id="20" name="Flowchart: Process 19"/>
          <p:cNvSpPr/>
          <p:nvPr/>
        </p:nvSpPr>
        <p:spPr>
          <a:xfrm>
            <a:off x="2887980" y="3885718"/>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Create face detection cascade</a:t>
            </a:r>
            <a:endParaRPr lang="en-US" dirty="0"/>
          </a:p>
        </p:txBody>
      </p:sp>
      <p:sp>
        <p:nvSpPr>
          <p:cNvPr id="21" name="Flowchart: Process 20"/>
          <p:cNvSpPr/>
          <p:nvPr/>
        </p:nvSpPr>
        <p:spPr>
          <a:xfrm>
            <a:off x="5212080" y="3880895"/>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Draw rectangle around faces</a:t>
            </a:r>
            <a:endParaRPr lang="en-US" dirty="0"/>
          </a:p>
        </p:txBody>
      </p:sp>
      <p:sp>
        <p:nvSpPr>
          <p:cNvPr id="22" name="Flowchart: Process 21"/>
          <p:cNvSpPr/>
          <p:nvPr/>
        </p:nvSpPr>
        <p:spPr>
          <a:xfrm>
            <a:off x="7534251" y="3864498"/>
            <a:ext cx="1676400" cy="1143000"/>
          </a:xfrm>
          <a:prstGeom prst="flowChartProcess">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Wait until buffer ends</a:t>
            </a:r>
            <a:endParaRPr lang="en-US" dirty="0"/>
          </a:p>
        </p:txBody>
      </p:sp>
      <p:sp>
        <p:nvSpPr>
          <p:cNvPr id="23" name="Flowchart: Data 22"/>
          <p:cNvSpPr/>
          <p:nvPr/>
        </p:nvSpPr>
        <p:spPr>
          <a:xfrm>
            <a:off x="9856422" y="3848100"/>
            <a:ext cx="2087880" cy="1143000"/>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saved to file</a:t>
            </a:r>
            <a:endParaRPr lang="en-US" dirty="0"/>
          </a:p>
        </p:txBody>
      </p:sp>
      <p:sp>
        <p:nvSpPr>
          <p:cNvPr id="24" name="Flowchart: Data 23"/>
          <p:cNvSpPr/>
          <p:nvPr/>
        </p:nvSpPr>
        <p:spPr>
          <a:xfrm>
            <a:off x="152400" y="3924300"/>
            <a:ext cx="2087880" cy="1143000"/>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 video writer</a:t>
            </a:r>
            <a:endParaRPr lang="en-US" dirty="0"/>
          </a:p>
        </p:txBody>
      </p:sp>
      <p:cxnSp>
        <p:nvCxnSpPr>
          <p:cNvPr id="32" name="Straight Arrow Connector 31"/>
          <p:cNvCxnSpPr>
            <a:stCxn id="20" idx="3"/>
            <a:endCxn id="21" idx="1"/>
          </p:cNvCxnSpPr>
          <p:nvPr/>
        </p:nvCxnSpPr>
        <p:spPr>
          <a:xfrm flipV="1">
            <a:off x="4564380" y="4452395"/>
            <a:ext cx="647700" cy="482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21" idx="3"/>
            <a:endCxn id="22" idx="1"/>
          </p:cNvCxnSpPr>
          <p:nvPr/>
        </p:nvCxnSpPr>
        <p:spPr>
          <a:xfrm flipV="1">
            <a:off x="6888480" y="4435998"/>
            <a:ext cx="645771" cy="1639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22" idx="3"/>
            <a:endCxn id="23" idx="2"/>
          </p:cNvCxnSpPr>
          <p:nvPr/>
        </p:nvCxnSpPr>
        <p:spPr>
          <a:xfrm flipV="1">
            <a:off x="9210651" y="4419600"/>
            <a:ext cx="854559" cy="1639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12" idx="3"/>
            <a:endCxn id="5" idx="1"/>
          </p:cNvCxnSpPr>
          <p:nvPr/>
        </p:nvCxnSpPr>
        <p:spPr>
          <a:xfrm>
            <a:off x="4564380" y="2781300"/>
            <a:ext cx="6477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 idx="3"/>
            <a:endCxn id="17" idx="1"/>
          </p:cNvCxnSpPr>
          <p:nvPr/>
        </p:nvCxnSpPr>
        <p:spPr>
          <a:xfrm>
            <a:off x="6888480" y="2781300"/>
            <a:ext cx="645771" cy="2894"/>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Elbow Connector 42"/>
          <p:cNvCxnSpPr>
            <a:stCxn id="17" idx="3"/>
            <a:endCxn id="20" idx="0"/>
          </p:cNvCxnSpPr>
          <p:nvPr/>
        </p:nvCxnSpPr>
        <p:spPr>
          <a:xfrm flipH="1">
            <a:off x="3726180" y="2784194"/>
            <a:ext cx="5484471" cy="1101524"/>
          </a:xfrm>
          <a:prstGeom prst="bentConnector4">
            <a:avLst>
              <a:gd name="adj1" fmla="val -4168"/>
              <a:gd name="adj2" fmla="val 7594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 idx="4"/>
            <a:endCxn id="24" idx="1"/>
          </p:cNvCxnSpPr>
          <p:nvPr/>
        </p:nvCxnSpPr>
        <p:spPr>
          <a:xfrm>
            <a:off x="1196340" y="3352800"/>
            <a:ext cx="0" cy="57150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904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35</a:t>
            </a:fld>
            <a:endParaRPr lang="en-US" dirty="0">
              <a:solidFill>
                <a:prstClr val="white"/>
              </a:solidFill>
            </a:endParaRPr>
          </a:p>
        </p:txBody>
      </p:sp>
    </p:spTree>
    <p:extLst>
      <p:ext uri="{BB962C8B-B14F-4D97-AF65-F5344CB8AC3E}">
        <p14:creationId xmlns:p14="http://schemas.microsoft.com/office/powerpoint/2010/main" val="31812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332465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What</a:t>
            </a:r>
            <a:r>
              <a:rPr lang="en-US" dirty="0" smtClean="0"/>
              <a:t> is the Intel® CV SDK?</a:t>
            </a:r>
            <a:endParaRPr lang="en-US" dirty="0"/>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6" name="Content Placeholder 5"/>
          <p:cNvSpPr>
            <a:spLocks noGrp="1"/>
          </p:cNvSpPr>
          <p:nvPr>
            <p:ph sz="quarter" idx="15"/>
          </p:nvPr>
        </p:nvSpPr>
        <p:spPr/>
        <p:txBody>
          <a:bodyPr/>
          <a:lstStyle/>
          <a:p>
            <a:r>
              <a:rPr lang="en-US" dirty="0"/>
              <a:t>The Intel® Computer Vision SDK is a new software development package for development and optimization of computer vision and image processing pipelines for Intel System-on-Chips (</a:t>
            </a:r>
            <a:r>
              <a:rPr lang="en-US" dirty="0" err="1"/>
              <a:t>SoCs</a:t>
            </a:r>
            <a:r>
              <a:rPr lang="en-US" dirty="0" smtClean="0"/>
              <a:t>).</a:t>
            </a:r>
          </a:p>
          <a:p>
            <a:pPr marL="342900" indent="-342900">
              <a:buFont typeface="Arial" panose="020B0604020202020204" pitchFamily="34" charset="0"/>
              <a:buChar char="•"/>
            </a:pPr>
            <a:r>
              <a:rPr lang="en-US" b="1" dirty="0"/>
              <a:t>Intel-optimized implementation of the </a:t>
            </a:r>
            <a:r>
              <a:rPr lang="en-US" b="1" dirty="0" err="1"/>
              <a:t>Khronos</a:t>
            </a:r>
            <a:r>
              <a:rPr lang="en-US" b="1" dirty="0"/>
              <a:t> </a:t>
            </a:r>
            <a:r>
              <a:rPr lang="en-US" b="1" dirty="0" err="1"/>
              <a:t>OpenVX</a:t>
            </a:r>
            <a:r>
              <a:rPr lang="en-US" dirty="0"/>
              <a:t> 1.1 </a:t>
            </a:r>
            <a:r>
              <a:rPr lang="en-US" dirty="0" smtClean="0"/>
              <a:t>API</a:t>
            </a:r>
          </a:p>
          <a:p>
            <a:pPr marL="342900" indent="-342900">
              <a:buFont typeface="Arial" panose="020B0604020202020204" pitchFamily="34" charset="0"/>
              <a:buChar char="•"/>
            </a:pPr>
            <a:r>
              <a:rPr lang="en-US" b="1" dirty="0"/>
              <a:t>Pre-built and fully-validated community </a:t>
            </a:r>
            <a:r>
              <a:rPr lang="en-US" b="1" dirty="0" err="1"/>
              <a:t>OpenCV</a:t>
            </a:r>
            <a:r>
              <a:rPr lang="en-US" b="1" dirty="0"/>
              <a:t> 3.3 </a:t>
            </a:r>
            <a:r>
              <a:rPr lang="en-US" b="1" dirty="0" smtClean="0"/>
              <a:t>binaries</a:t>
            </a:r>
          </a:p>
          <a:p>
            <a:pPr marL="342900" indent="-342900">
              <a:buFont typeface="Arial" panose="020B0604020202020204" pitchFamily="34" charset="0"/>
              <a:buChar char="•"/>
            </a:pPr>
            <a:r>
              <a:rPr lang="en-US" b="1" dirty="0"/>
              <a:t>Vision Algorithm Designer (VAD</a:t>
            </a:r>
            <a:r>
              <a:rPr lang="en-US" b="1" dirty="0" smtClean="0"/>
              <a:t>)</a:t>
            </a:r>
          </a:p>
          <a:p>
            <a:pPr marL="342900" indent="-342900">
              <a:buFont typeface="Arial" panose="020B0604020202020204" pitchFamily="34" charset="0"/>
              <a:buChar char="•"/>
            </a:pPr>
            <a:r>
              <a:rPr lang="en-US" b="1" dirty="0"/>
              <a:t>Deep Learning Model Optimizer </a:t>
            </a:r>
            <a:r>
              <a:rPr lang="en-US" b="1" dirty="0" smtClean="0"/>
              <a:t>tool</a:t>
            </a:r>
          </a:p>
          <a:p>
            <a:pPr marL="342900" indent="-342900">
              <a:buFont typeface="Arial" panose="020B0604020202020204" pitchFamily="34" charset="0"/>
              <a:buChar char="•"/>
            </a:pPr>
            <a:r>
              <a:rPr lang="en-US" b="1" dirty="0"/>
              <a:t>Deep Learning Inference Engine</a:t>
            </a:r>
            <a:endParaRPr lang="en-US" dirty="0" smtClean="0"/>
          </a:p>
          <a:p>
            <a:pPr marL="342900" indent="-34290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276648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pic>
        <p:nvPicPr>
          <p:cNvPr id="6" name="Picture 5"/>
          <p:cNvPicPr>
            <a:picLocks noChangeAspect="1"/>
          </p:cNvPicPr>
          <p:nvPr/>
        </p:nvPicPr>
        <p:blipFill>
          <a:blip r:embed="rId3"/>
          <a:stretch>
            <a:fillRect/>
          </a:stretch>
        </p:blipFill>
        <p:spPr>
          <a:xfrm>
            <a:off x="533399" y="1981200"/>
            <a:ext cx="10820401" cy="4413585"/>
          </a:xfrm>
          <a:prstGeom prst="rect">
            <a:avLst/>
          </a:prstGeom>
        </p:spPr>
      </p:pic>
      <p:pic>
        <p:nvPicPr>
          <p:cNvPr id="2050" name="Picture 2" descr="https://www.khronos.org/registry/Khronos-1600-Transparent-May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31" y="458750"/>
            <a:ext cx="7162800" cy="1351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65802"/>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1895476" y="4090621"/>
            <a:ext cx="8089106" cy="2208965"/>
          </a:xfrm>
          <a:prstGeom prst="rect">
            <a:avLst/>
          </a:prstGeom>
          <a:solidFill>
            <a:srgbClr val="FFFFFF">
              <a:alpha val="10196"/>
            </a:srgbClr>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 name="Title 3"/>
          <p:cNvSpPr>
            <a:spLocks noGrp="1"/>
          </p:cNvSpPr>
          <p:nvPr>
            <p:ph type="title"/>
          </p:nvPr>
        </p:nvSpPr>
        <p:spPr/>
        <p:txBody>
          <a:bodyPr/>
          <a:lstStyle/>
          <a:p>
            <a:r>
              <a:rPr lang="en-US" dirty="0" smtClean="0">
                <a:solidFill>
                  <a:schemeClr val="accent3">
                    <a:alpha val="90000"/>
                  </a:schemeClr>
                </a:solidFill>
              </a:rPr>
              <a:t>What</a:t>
            </a:r>
            <a:r>
              <a:rPr lang="en-US" dirty="0" smtClean="0"/>
              <a:t> is </a:t>
            </a:r>
            <a:r>
              <a:rPr lang="en-US" dirty="0" err="1" smtClean="0"/>
              <a:t>OpenVX</a:t>
            </a:r>
            <a:r>
              <a:rPr lang="en-US" dirty="0" smtClean="0"/>
              <a:t>*?</a:t>
            </a:r>
            <a:endParaRPr lang="en-US" dirty="0"/>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black"/>
                </a:solidFill>
              </a:rPr>
              <a:pPr/>
              <a:t>7</a:t>
            </a:fld>
            <a:endParaRPr lang="en-US">
              <a:solidFill>
                <a:prstClr val="black"/>
              </a:solidFill>
            </a:endParaRPr>
          </a:p>
        </p:txBody>
      </p:sp>
      <p:sp>
        <p:nvSpPr>
          <p:cNvPr id="6" name="Content Placeholder 5"/>
          <p:cNvSpPr>
            <a:spLocks noGrp="1"/>
          </p:cNvSpPr>
          <p:nvPr>
            <p:ph sz="quarter" idx="15"/>
          </p:nvPr>
        </p:nvSpPr>
        <p:spPr>
          <a:xfrm>
            <a:off x="471951" y="1081089"/>
            <a:ext cx="11248562" cy="2875600"/>
          </a:xfrm>
        </p:spPr>
        <p:txBody>
          <a:bodyPr/>
          <a:lstStyle/>
          <a:p>
            <a:r>
              <a:rPr lang="en-US" sz="1800" dirty="0" err="1" smtClean="0">
                <a:latin typeface="+mn-lt"/>
              </a:rPr>
              <a:t>OpenVX</a:t>
            </a:r>
            <a:r>
              <a:rPr lang="en-US" sz="1800" dirty="0" smtClean="0">
                <a:latin typeface="+mn-lt"/>
              </a:rPr>
              <a:t>* is about standardized, </a:t>
            </a:r>
            <a:r>
              <a:rPr lang="en-US" sz="1800" dirty="0">
                <a:latin typeface="+mn-lt"/>
              </a:rPr>
              <a:t>p</a:t>
            </a:r>
            <a:r>
              <a:rPr lang="en-US" sz="1800" dirty="0" smtClean="0">
                <a:latin typeface="+mn-lt"/>
              </a:rPr>
              <a:t>ortable</a:t>
            </a:r>
            <a:r>
              <a:rPr lang="en-US" sz="1800" dirty="0">
                <a:latin typeface="+mn-lt"/>
              </a:rPr>
              <a:t>, </a:t>
            </a:r>
            <a:r>
              <a:rPr lang="en-US" sz="1800" dirty="0" smtClean="0">
                <a:latin typeface="+mn-lt"/>
              </a:rPr>
              <a:t>power-efficient </a:t>
            </a:r>
            <a:r>
              <a:rPr lang="en-US" sz="1800" dirty="0">
                <a:latin typeface="+mn-lt"/>
              </a:rPr>
              <a:t>v</a:t>
            </a:r>
            <a:r>
              <a:rPr lang="en-US" sz="1800" dirty="0" smtClean="0">
                <a:latin typeface="+mn-lt"/>
              </a:rPr>
              <a:t>ision processing.</a:t>
            </a:r>
            <a:endParaRPr lang="en-US" sz="1800" dirty="0">
              <a:latin typeface="+mn-lt"/>
            </a:endParaRPr>
          </a:p>
          <a:p>
            <a:pPr marL="342900" indent="-342900">
              <a:buFont typeface="Arial" panose="020B0604020202020204" pitchFamily="34" charset="0"/>
              <a:buChar char="•"/>
            </a:pPr>
            <a:r>
              <a:rPr lang="en-US" sz="1800" dirty="0" smtClean="0">
                <a:latin typeface="+mn-lt"/>
              </a:rPr>
              <a:t>Faster development of computer vision applications</a:t>
            </a:r>
          </a:p>
          <a:p>
            <a:pPr marL="342900" indent="-342900">
              <a:buFont typeface="Arial" panose="020B0604020202020204" pitchFamily="34" charset="0"/>
              <a:buChar char="•"/>
            </a:pPr>
            <a:r>
              <a:rPr lang="en-US" sz="1800" dirty="0" smtClean="0">
                <a:latin typeface="+mn-lt"/>
              </a:rPr>
              <a:t>Better optimization via directed graph scheduling of image kernels/algorithms. Each graph node can run on a separate piece of hardware.</a:t>
            </a:r>
          </a:p>
          <a:p>
            <a:pPr marL="342900" indent="-342900">
              <a:buFont typeface="Arial" panose="020B0604020202020204" pitchFamily="34" charset="0"/>
              <a:buChar char="•"/>
            </a:pPr>
            <a:r>
              <a:rPr lang="en-US" sz="1800" dirty="0" err="1" smtClean="0">
                <a:latin typeface="+mn-lt"/>
              </a:rPr>
              <a:t>OpenVX</a:t>
            </a:r>
            <a:r>
              <a:rPr lang="en-US" sz="1800" dirty="0" smtClean="0">
                <a:latin typeface="+mn-lt"/>
              </a:rPr>
              <a:t> chooses which hardware to run each step of your computer vision graph (e.g. CPU, GPU, VPU). </a:t>
            </a:r>
          </a:p>
          <a:p>
            <a:pPr marL="342900" indent="-342900">
              <a:buFont typeface="Arial" panose="020B0604020202020204" pitchFamily="34" charset="0"/>
              <a:buChar char="•"/>
            </a:pPr>
            <a:r>
              <a:rPr lang="en-US" sz="1800" dirty="0" smtClean="0">
                <a:latin typeface="+mn-lt"/>
              </a:rPr>
              <a:t>Smaller number of algorithms than </a:t>
            </a:r>
            <a:r>
              <a:rPr lang="en-US" sz="1800" dirty="0" err="1" smtClean="0">
                <a:latin typeface="+mn-lt"/>
              </a:rPr>
              <a:t>OpenCV</a:t>
            </a:r>
            <a:r>
              <a:rPr lang="en-US" sz="1800" dirty="0" smtClean="0">
                <a:latin typeface="+mn-lt"/>
              </a:rPr>
              <a:t>. However, </a:t>
            </a:r>
            <a:r>
              <a:rPr lang="en-US" sz="1800" dirty="0" err="1" smtClean="0">
                <a:latin typeface="+mn-lt"/>
              </a:rPr>
              <a:t>Khronos</a:t>
            </a:r>
            <a:r>
              <a:rPr lang="en-US" sz="1800" dirty="0" smtClean="0">
                <a:latin typeface="+mn-lt"/>
              </a:rPr>
              <a:t> maintains a conformance test suite that can validate a vendors </a:t>
            </a:r>
            <a:r>
              <a:rPr lang="en-US" sz="1800" dirty="0" err="1" smtClean="0">
                <a:latin typeface="+mn-lt"/>
              </a:rPr>
              <a:t>OpenVX</a:t>
            </a:r>
            <a:r>
              <a:rPr lang="en-US" sz="1800" dirty="0" smtClean="0">
                <a:latin typeface="+mn-lt"/>
              </a:rPr>
              <a:t> implementation. </a:t>
            </a:r>
          </a:p>
          <a:p>
            <a:pPr marL="342900" indent="-342900">
              <a:buFont typeface="Arial" panose="020B0604020202020204" pitchFamily="34" charset="0"/>
              <a:buChar char="•"/>
            </a:pPr>
            <a:endParaRPr lang="en-US" sz="1800" dirty="0" smtClean="0">
              <a:latin typeface="+mn-lt"/>
            </a:endParaRPr>
          </a:p>
          <a:p>
            <a:endParaRPr lang="en-US" sz="1800" dirty="0">
              <a:latin typeface="+mn-lt"/>
            </a:endParaRPr>
          </a:p>
        </p:txBody>
      </p:sp>
      <p:sp>
        <p:nvSpPr>
          <p:cNvPr id="7" name="Rounded Rectangle 6"/>
          <p:cNvSpPr/>
          <p:nvPr/>
        </p:nvSpPr>
        <p:spPr>
          <a:xfrm>
            <a:off x="609600" y="4800600"/>
            <a:ext cx="1143000" cy="1066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Camera Input</a:t>
            </a:r>
          </a:p>
        </p:txBody>
      </p:sp>
      <p:sp>
        <p:nvSpPr>
          <p:cNvPr id="9" name="Rectangle 8"/>
          <p:cNvSpPr/>
          <p:nvPr/>
        </p:nvSpPr>
        <p:spPr>
          <a:xfrm>
            <a:off x="2057400" y="5029200"/>
            <a:ext cx="1143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Color Conversion</a:t>
            </a:r>
          </a:p>
        </p:txBody>
      </p:sp>
      <p:sp>
        <p:nvSpPr>
          <p:cNvPr id="10" name="Rectangle 9"/>
          <p:cNvSpPr/>
          <p:nvPr/>
        </p:nvSpPr>
        <p:spPr>
          <a:xfrm>
            <a:off x="3505200" y="5029200"/>
            <a:ext cx="1143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Extract Channel</a:t>
            </a:r>
          </a:p>
        </p:txBody>
      </p:sp>
      <p:sp>
        <p:nvSpPr>
          <p:cNvPr id="11" name="Rectangle 10"/>
          <p:cNvSpPr/>
          <p:nvPr/>
        </p:nvSpPr>
        <p:spPr>
          <a:xfrm>
            <a:off x="4962525" y="5029200"/>
            <a:ext cx="1143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Image Pyramid</a:t>
            </a:r>
          </a:p>
        </p:txBody>
      </p:sp>
      <p:sp>
        <p:nvSpPr>
          <p:cNvPr id="12" name="Rectangle 11"/>
          <p:cNvSpPr/>
          <p:nvPr/>
        </p:nvSpPr>
        <p:spPr>
          <a:xfrm>
            <a:off x="7086600" y="5029200"/>
            <a:ext cx="1143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Optical Flow</a:t>
            </a:r>
          </a:p>
        </p:txBody>
      </p:sp>
      <p:sp>
        <p:nvSpPr>
          <p:cNvPr id="13" name="Rectangle 12"/>
          <p:cNvSpPr/>
          <p:nvPr/>
        </p:nvSpPr>
        <p:spPr>
          <a:xfrm>
            <a:off x="8615362" y="5029200"/>
            <a:ext cx="11430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Harris Corners</a:t>
            </a:r>
          </a:p>
        </p:txBody>
      </p:sp>
      <p:sp>
        <p:nvSpPr>
          <p:cNvPr id="14" name="Rounded Rectangle 13"/>
          <p:cNvSpPr/>
          <p:nvPr/>
        </p:nvSpPr>
        <p:spPr>
          <a:xfrm>
            <a:off x="10229850" y="4800600"/>
            <a:ext cx="1143000" cy="1066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Output</a:t>
            </a:r>
          </a:p>
        </p:txBody>
      </p:sp>
      <p:sp>
        <p:nvSpPr>
          <p:cNvPr id="16" name="Rectangle 15"/>
          <p:cNvSpPr/>
          <p:nvPr/>
        </p:nvSpPr>
        <p:spPr>
          <a:xfrm>
            <a:off x="6105525" y="5772732"/>
            <a:ext cx="981075" cy="4566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FN2</a:t>
            </a:r>
          </a:p>
        </p:txBody>
      </p:sp>
      <p:sp>
        <p:nvSpPr>
          <p:cNvPr id="17" name="Rectangle 16"/>
          <p:cNvSpPr/>
          <p:nvPr/>
        </p:nvSpPr>
        <p:spPr>
          <a:xfrm>
            <a:off x="6105525" y="4296066"/>
            <a:ext cx="981075" cy="4566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FN1</a:t>
            </a:r>
          </a:p>
        </p:txBody>
      </p:sp>
      <p:cxnSp>
        <p:nvCxnSpPr>
          <p:cNvPr id="19" name="Straight Arrow Connector 18"/>
          <p:cNvCxnSpPr>
            <a:stCxn id="7" idx="3"/>
            <a:endCxn id="9" idx="1"/>
          </p:cNvCxnSpPr>
          <p:nvPr/>
        </p:nvCxnSpPr>
        <p:spPr>
          <a:xfrm>
            <a:off x="1752600" y="5334000"/>
            <a:ext cx="304800" cy="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3"/>
            <a:endCxn id="10" idx="1"/>
          </p:cNvCxnSpPr>
          <p:nvPr/>
        </p:nvCxnSpPr>
        <p:spPr>
          <a:xfrm>
            <a:off x="3200400" y="5334000"/>
            <a:ext cx="304800" cy="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3"/>
            <a:endCxn id="11" idx="1"/>
          </p:cNvCxnSpPr>
          <p:nvPr/>
        </p:nvCxnSpPr>
        <p:spPr>
          <a:xfrm>
            <a:off x="4648200" y="5334000"/>
            <a:ext cx="314325" cy="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229600" y="5334000"/>
            <a:ext cx="385762" cy="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3" idx="3"/>
            <a:endCxn id="14" idx="1"/>
          </p:cNvCxnSpPr>
          <p:nvPr/>
        </p:nvCxnSpPr>
        <p:spPr>
          <a:xfrm>
            <a:off x="9758362" y="5334000"/>
            <a:ext cx="471488" cy="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endCxn id="14" idx="0"/>
          </p:cNvCxnSpPr>
          <p:nvPr/>
        </p:nvCxnSpPr>
        <p:spPr>
          <a:xfrm>
            <a:off x="7086600" y="4495801"/>
            <a:ext cx="3714750" cy="304799"/>
          </a:xfrm>
          <a:prstGeom prst="bentConnector2">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endCxn id="16" idx="3"/>
          </p:cNvCxnSpPr>
          <p:nvPr/>
        </p:nvCxnSpPr>
        <p:spPr>
          <a:xfrm rot="10800000" flipV="1">
            <a:off x="7086600" y="5887031"/>
            <a:ext cx="3714750" cy="114009"/>
          </a:xfrm>
          <a:prstGeom prst="bentConnector3">
            <a:avLst>
              <a:gd name="adj1" fmla="val 0"/>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1" idx="0"/>
            <a:endCxn id="17" idx="1"/>
          </p:cNvCxnSpPr>
          <p:nvPr/>
        </p:nvCxnSpPr>
        <p:spPr>
          <a:xfrm flipV="1">
            <a:off x="5534025" y="4524375"/>
            <a:ext cx="571500" cy="504825"/>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1" idx="2"/>
            <a:endCxn id="16" idx="1"/>
          </p:cNvCxnSpPr>
          <p:nvPr/>
        </p:nvCxnSpPr>
        <p:spPr>
          <a:xfrm>
            <a:off x="5534025" y="5638800"/>
            <a:ext cx="571500" cy="362241"/>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7" idx="2"/>
            <a:endCxn id="12" idx="1"/>
          </p:cNvCxnSpPr>
          <p:nvPr/>
        </p:nvCxnSpPr>
        <p:spPr>
          <a:xfrm>
            <a:off x="6596063" y="4752684"/>
            <a:ext cx="490537" cy="581316"/>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6" idx="0"/>
            <a:endCxn id="12" idx="1"/>
          </p:cNvCxnSpPr>
          <p:nvPr/>
        </p:nvCxnSpPr>
        <p:spPr>
          <a:xfrm flipV="1">
            <a:off x="6596063" y="5334000"/>
            <a:ext cx="490537" cy="438732"/>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6844" y="4536343"/>
            <a:ext cx="1426994" cy="307777"/>
          </a:xfrm>
          <a:prstGeom prst="rect">
            <a:avLst/>
          </a:prstGeom>
        </p:spPr>
        <p:txBody>
          <a:bodyPr wrap="none">
            <a:spAutoFit/>
          </a:bodyPr>
          <a:lstStyle/>
          <a:p>
            <a:r>
              <a:rPr lang="en-US" sz="1400" dirty="0" err="1">
                <a:solidFill>
                  <a:schemeClr val="accent3"/>
                </a:solidFill>
              </a:rPr>
              <a:t>OpenVX</a:t>
            </a:r>
            <a:r>
              <a:rPr lang="en-US" sz="1400" dirty="0">
                <a:solidFill>
                  <a:schemeClr val="accent3"/>
                </a:solidFill>
              </a:rPr>
              <a:t> Nodes</a:t>
            </a:r>
          </a:p>
        </p:txBody>
      </p:sp>
      <p:cxnSp>
        <p:nvCxnSpPr>
          <p:cNvPr id="74" name="Straight Arrow Connector 73"/>
          <p:cNvCxnSpPr>
            <a:stCxn id="71" idx="2"/>
            <a:endCxn id="9" idx="0"/>
          </p:cNvCxnSpPr>
          <p:nvPr/>
        </p:nvCxnSpPr>
        <p:spPr>
          <a:xfrm flipH="1">
            <a:off x="2628900" y="4844120"/>
            <a:ext cx="691441" cy="18508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1" idx="2"/>
            <a:endCxn id="10" idx="0"/>
          </p:cNvCxnSpPr>
          <p:nvPr/>
        </p:nvCxnSpPr>
        <p:spPr>
          <a:xfrm>
            <a:off x="3320341" y="4844120"/>
            <a:ext cx="756359" cy="18508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925806" y="5995447"/>
            <a:ext cx="2717411" cy="307777"/>
          </a:xfrm>
          <a:prstGeom prst="rect">
            <a:avLst/>
          </a:prstGeom>
        </p:spPr>
        <p:txBody>
          <a:bodyPr wrap="none">
            <a:spAutoFit/>
          </a:bodyPr>
          <a:lstStyle/>
          <a:p>
            <a:r>
              <a:rPr lang="en-US" sz="1400" dirty="0" err="1" smtClean="0">
                <a:solidFill>
                  <a:schemeClr val="accent3"/>
                </a:solidFill>
              </a:rPr>
              <a:t>OpenVX</a:t>
            </a:r>
            <a:r>
              <a:rPr lang="en-US" sz="1400" dirty="0" smtClean="0">
                <a:solidFill>
                  <a:schemeClr val="accent3"/>
                </a:solidFill>
              </a:rPr>
              <a:t> Graph (Video Pipeline)</a:t>
            </a:r>
            <a:endParaRPr lang="en-US" sz="1400" dirty="0">
              <a:solidFill>
                <a:schemeClr val="accent3"/>
              </a:solidFill>
            </a:endParaRPr>
          </a:p>
        </p:txBody>
      </p:sp>
    </p:spTree>
    <p:extLst>
      <p:ext uri="{BB962C8B-B14F-4D97-AF65-F5344CB8AC3E}">
        <p14:creationId xmlns:p14="http://schemas.microsoft.com/office/powerpoint/2010/main" val="270484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Algorithms </a:t>
            </a:r>
            <a:r>
              <a:rPr lang="en-US" dirty="0" smtClean="0"/>
              <a:t>in </a:t>
            </a:r>
            <a:r>
              <a:rPr lang="en-US" dirty="0" err="1" smtClean="0"/>
              <a:t>OpenVX</a:t>
            </a:r>
            <a:r>
              <a:rPr lang="en-US" dirty="0" smtClean="0"/>
              <a:t>* 1.1</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5" name="Content Placeholder 4"/>
          <p:cNvSpPr>
            <a:spLocks noGrp="1"/>
          </p:cNvSpPr>
          <p:nvPr>
            <p:ph sz="quarter" idx="15"/>
          </p:nvPr>
        </p:nvSpPr>
        <p:spPr/>
        <p:txBody>
          <a:bodyPr numCol="3"/>
          <a:lstStyle/>
          <a:p>
            <a:pPr marL="342900" indent="-342900">
              <a:buFont typeface="Arial" panose="020B0604020202020204" pitchFamily="34" charset="0"/>
              <a:buChar char="•"/>
            </a:pPr>
            <a:r>
              <a:rPr lang="en-US" sz="1800" dirty="0" smtClean="0">
                <a:latin typeface="+mn-lt"/>
              </a:rPr>
              <a:t>Absolute Difference</a:t>
            </a:r>
          </a:p>
          <a:p>
            <a:pPr marL="342900" indent="-342900">
              <a:buFont typeface="Arial" panose="020B0604020202020204" pitchFamily="34" charset="0"/>
              <a:buChar char="•"/>
            </a:pPr>
            <a:r>
              <a:rPr lang="en-US" sz="1800" dirty="0" smtClean="0">
                <a:latin typeface="+mn-lt"/>
              </a:rPr>
              <a:t>Accumulate</a:t>
            </a:r>
            <a:endParaRPr lang="en-US" sz="1800" dirty="0">
              <a:latin typeface="+mn-lt"/>
            </a:endParaRPr>
          </a:p>
          <a:p>
            <a:pPr marL="342900" indent="-342900">
              <a:buFont typeface="Arial" panose="020B0604020202020204" pitchFamily="34" charset="0"/>
              <a:buChar char="•"/>
            </a:pPr>
            <a:r>
              <a:rPr lang="en-US" sz="1800" dirty="0">
                <a:latin typeface="+mn-lt"/>
              </a:rPr>
              <a:t>Accumulate Squared</a:t>
            </a:r>
          </a:p>
          <a:p>
            <a:pPr marL="342900" indent="-342900">
              <a:buFont typeface="Arial" panose="020B0604020202020204" pitchFamily="34" charset="0"/>
              <a:buChar char="•"/>
            </a:pPr>
            <a:r>
              <a:rPr lang="en-US" sz="1800" dirty="0">
                <a:latin typeface="+mn-lt"/>
              </a:rPr>
              <a:t>Accumulate </a:t>
            </a:r>
            <a:r>
              <a:rPr lang="en-US" sz="1800" dirty="0" smtClean="0">
                <a:latin typeface="+mn-lt"/>
              </a:rPr>
              <a:t>Weighted</a:t>
            </a:r>
          </a:p>
          <a:p>
            <a:pPr marL="342900" indent="-342900">
              <a:buFont typeface="Arial" panose="020B0604020202020204" pitchFamily="34" charset="0"/>
              <a:buChar char="•"/>
            </a:pPr>
            <a:r>
              <a:rPr lang="en-US" sz="1800" dirty="0" smtClean="0">
                <a:latin typeface="+mn-lt"/>
              </a:rPr>
              <a:t>Arithmetic Addition</a:t>
            </a:r>
          </a:p>
          <a:p>
            <a:pPr marL="342900" indent="-342900">
              <a:buFont typeface="Arial" panose="020B0604020202020204" pitchFamily="34" charset="0"/>
              <a:buChar char="•"/>
            </a:pPr>
            <a:r>
              <a:rPr lang="en-US" sz="1800" dirty="0" smtClean="0">
                <a:latin typeface="+mn-lt"/>
              </a:rPr>
              <a:t>Arithmetic Subtraction</a:t>
            </a:r>
          </a:p>
          <a:p>
            <a:pPr marL="342900" indent="-342900">
              <a:buFont typeface="Arial" panose="020B0604020202020204" pitchFamily="34" charset="0"/>
              <a:buChar char="•"/>
            </a:pPr>
            <a:r>
              <a:rPr lang="en-US" sz="1800" dirty="0" smtClean="0">
                <a:latin typeface="+mn-lt"/>
              </a:rPr>
              <a:t>Bitwise And</a:t>
            </a:r>
          </a:p>
          <a:p>
            <a:pPr marL="342900" indent="-342900">
              <a:buFont typeface="Arial" panose="020B0604020202020204" pitchFamily="34" charset="0"/>
              <a:buChar char="•"/>
            </a:pPr>
            <a:r>
              <a:rPr lang="en-US" sz="1800" dirty="0" smtClean="0">
                <a:latin typeface="+mn-lt"/>
              </a:rPr>
              <a:t>Bitwise OR</a:t>
            </a:r>
          </a:p>
          <a:p>
            <a:pPr marL="342900" indent="-342900">
              <a:buFont typeface="Arial" panose="020B0604020202020204" pitchFamily="34" charset="0"/>
              <a:buChar char="•"/>
            </a:pPr>
            <a:r>
              <a:rPr lang="en-US" sz="1800" dirty="0" smtClean="0">
                <a:latin typeface="+mn-lt"/>
              </a:rPr>
              <a:t>Box Filter</a:t>
            </a:r>
          </a:p>
          <a:p>
            <a:pPr marL="342900" indent="-342900">
              <a:buFont typeface="Arial" panose="020B0604020202020204" pitchFamily="34" charset="0"/>
              <a:buChar char="•"/>
            </a:pPr>
            <a:r>
              <a:rPr lang="en-US" sz="1800" dirty="0" smtClean="0">
                <a:latin typeface="+mn-lt"/>
              </a:rPr>
              <a:t>Canny Edge Detector</a:t>
            </a:r>
          </a:p>
          <a:p>
            <a:pPr marL="342900" indent="-342900">
              <a:buFont typeface="Arial" panose="020B0604020202020204" pitchFamily="34" charset="0"/>
              <a:buChar char="•"/>
            </a:pPr>
            <a:r>
              <a:rPr lang="en-US" sz="1800" dirty="0" smtClean="0">
                <a:latin typeface="+mn-lt"/>
              </a:rPr>
              <a:t>Channel Combine</a:t>
            </a:r>
          </a:p>
          <a:p>
            <a:pPr marL="342900" indent="-342900">
              <a:buFont typeface="Arial" panose="020B0604020202020204" pitchFamily="34" charset="0"/>
              <a:buChar char="•"/>
            </a:pPr>
            <a:r>
              <a:rPr lang="en-US" sz="1800" dirty="0" smtClean="0">
                <a:latin typeface="+mn-lt"/>
              </a:rPr>
              <a:t>Channel Extract</a:t>
            </a:r>
          </a:p>
          <a:p>
            <a:pPr marL="342900" indent="-342900">
              <a:buFont typeface="Arial" panose="020B0604020202020204" pitchFamily="34" charset="0"/>
              <a:buChar char="•"/>
            </a:pPr>
            <a:r>
              <a:rPr lang="en-US" sz="1800" dirty="0" smtClean="0">
                <a:latin typeface="+mn-lt"/>
              </a:rPr>
              <a:t>Color Covert</a:t>
            </a:r>
          </a:p>
          <a:p>
            <a:pPr marL="342900" indent="-342900">
              <a:buFont typeface="Arial" panose="020B0604020202020204" pitchFamily="34" charset="0"/>
              <a:buChar char="•"/>
            </a:pPr>
            <a:r>
              <a:rPr lang="en-US" sz="1800" dirty="0" smtClean="0">
                <a:latin typeface="+mn-lt"/>
              </a:rPr>
              <a:t>Convert bit depth</a:t>
            </a:r>
          </a:p>
          <a:p>
            <a:pPr marL="342900" indent="-342900">
              <a:buFont typeface="Arial" panose="020B0604020202020204" pitchFamily="34" charset="0"/>
              <a:buChar char="•"/>
            </a:pPr>
            <a:r>
              <a:rPr lang="en-US" sz="1800" dirty="0" smtClean="0">
                <a:latin typeface="+mn-lt"/>
              </a:rPr>
              <a:t>Custom Convolution</a:t>
            </a:r>
          </a:p>
          <a:p>
            <a:pPr marL="342900" indent="-342900">
              <a:buFont typeface="Arial" panose="020B0604020202020204" pitchFamily="34" charset="0"/>
              <a:buChar char="•"/>
            </a:pPr>
            <a:r>
              <a:rPr lang="en-US" sz="1800" dirty="0" smtClean="0">
                <a:latin typeface="+mn-lt"/>
              </a:rPr>
              <a:t>Dilate Image</a:t>
            </a:r>
          </a:p>
          <a:p>
            <a:pPr marL="342900" indent="-342900">
              <a:buFont typeface="Arial" panose="020B0604020202020204" pitchFamily="34" charset="0"/>
              <a:buChar char="•"/>
            </a:pPr>
            <a:r>
              <a:rPr lang="en-US" sz="1800" dirty="0" smtClean="0">
                <a:latin typeface="+mn-lt"/>
              </a:rPr>
              <a:t>Equalize Histogram</a:t>
            </a:r>
          </a:p>
          <a:p>
            <a:pPr marL="342900" indent="-342900">
              <a:buFont typeface="Arial" panose="020B0604020202020204" pitchFamily="34" charset="0"/>
              <a:buChar char="•"/>
            </a:pPr>
            <a:r>
              <a:rPr lang="en-US" sz="1800" dirty="0" smtClean="0">
                <a:latin typeface="+mn-lt"/>
              </a:rPr>
              <a:t>Erode Image </a:t>
            </a:r>
          </a:p>
          <a:p>
            <a:pPr marL="342900" indent="-342900">
              <a:buFont typeface="Arial" panose="020B0604020202020204" pitchFamily="34" charset="0"/>
              <a:buChar char="•"/>
            </a:pPr>
            <a:r>
              <a:rPr lang="en-US" sz="1800" dirty="0" smtClean="0">
                <a:latin typeface="+mn-lt"/>
              </a:rPr>
              <a:t>Fast Corners</a:t>
            </a:r>
          </a:p>
          <a:p>
            <a:pPr marL="342900" indent="-342900">
              <a:buFont typeface="Arial" panose="020B0604020202020204" pitchFamily="34" charset="0"/>
              <a:buChar char="•"/>
            </a:pPr>
            <a:r>
              <a:rPr lang="en-US" sz="1800" dirty="0">
                <a:latin typeface="+mn-lt"/>
              </a:rPr>
              <a:t>G</a:t>
            </a:r>
            <a:r>
              <a:rPr lang="en-US" sz="1800" dirty="0" smtClean="0">
                <a:latin typeface="+mn-lt"/>
              </a:rPr>
              <a:t>aussian Filter</a:t>
            </a:r>
          </a:p>
          <a:p>
            <a:pPr marL="342900" indent="-342900">
              <a:buFont typeface="Arial" panose="020B0604020202020204" pitchFamily="34" charset="0"/>
              <a:buChar char="•"/>
            </a:pPr>
            <a:r>
              <a:rPr lang="en-US" sz="1800" dirty="0" smtClean="0">
                <a:latin typeface="+mn-lt"/>
              </a:rPr>
              <a:t>Harris Corners</a:t>
            </a:r>
          </a:p>
          <a:p>
            <a:pPr marL="342900" indent="-342900">
              <a:buFont typeface="Arial" panose="020B0604020202020204" pitchFamily="34" charset="0"/>
              <a:buChar char="•"/>
            </a:pPr>
            <a:r>
              <a:rPr lang="en-US" sz="1800" dirty="0" smtClean="0">
                <a:latin typeface="+mn-lt"/>
              </a:rPr>
              <a:t>Histogram</a:t>
            </a:r>
          </a:p>
          <a:p>
            <a:pPr marL="342900" indent="-342900">
              <a:buFont typeface="Arial" panose="020B0604020202020204" pitchFamily="34" charset="0"/>
              <a:buChar char="•"/>
            </a:pPr>
            <a:r>
              <a:rPr lang="en-US" sz="1800" dirty="0" smtClean="0">
                <a:latin typeface="+mn-lt"/>
              </a:rPr>
              <a:t>Image Pyramid</a:t>
            </a:r>
          </a:p>
          <a:p>
            <a:pPr marL="342900" indent="-342900">
              <a:buFont typeface="Arial" panose="020B0604020202020204" pitchFamily="34" charset="0"/>
              <a:buChar char="•"/>
            </a:pPr>
            <a:r>
              <a:rPr lang="en-US" sz="1800" dirty="0" smtClean="0">
                <a:latin typeface="+mn-lt"/>
              </a:rPr>
              <a:t>Integral Image</a:t>
            </a:r>
          </a:p>
          <a:p>
            <a:pPr marL="342900" indent="-342900">
              <a:buFont typeface="Arial" panose="020B0604020202020204" pitchFamily="34" charset="0"/>
              <a:buChar char="•"/>
            </a:pPr>
            <a:r>
              <a:rPr lang="en-US" sz="1800" dirty="0" smtClean="0">
                <a:latin typeface="+mn-lt"/>
              </a:rPr>
              <a:t>Magnitude</a:t>
            </a:r>
          </a:p>
          <a:p>
            <a:pPr marL="342900" indent="-342900">
              <a:buFont typeface="Arial" panose="020B0604020202020204" pitchFamily="34" charset="0"/>
              <a:buChar char="•"/>
            </a:pPr>
            <a:r>
              <a:rPr lang="en-US" sz="1800" dirty="0" smtClean="0">
                <a:latin typeface="+mn-lt"/>
              </a:rPr>
              <a:t>Mean and Standard Deviation</a:t>
            </a:r>
          </a:p>
          <a:p>
            <a:pPr marL="342900" indent="-342900">
              <a:buFont typeface="Arial" panose="020B0604020202020204" pitchFamily="34" charset="0"/>
              <a:buChar char="•"/>
            </a:pPr>
            <a:r>
              <a:rPr lang="en-US" sz="1800" dirty="0" smtClean="0">
                <a:latin typeface="+mn-lt"/>
              </a:rPr>
              <a:t>Media Filter</a:t>
            </a:r>
          </a:p>
          <a:p>
            <a:pPr marL="342900" indent="-342900">
              <a:buFont typeface="Arial" panose="020B0604020202020204" pitchFamily="34" charset="0"/>
              <a:buChar char="•"/>
            </a:pPr>
            <a:r>
              <a:rPr lang="en-US" sz="1800" dirty="0" smtClean="0">
                <a:latin typeface="+mn-lt"/>
              </a:rPr>
              <a:t>Min Location </a:t>
            </a:r>
          </a:p>
          <a:p>
            <a:pPr marL="342900" indent="-342900">
              <a:buFont typeface="Arial" panose="020B0604020202020204" pitchFamily="34" charset="0"/>
              <a:buChar char="•"/>
            </a:pPr>
            <a:r>
              <a:rPr lang="en-US" sz="1800" dirty="0" smtClean="0">
                <a:latin typeface="+mn-lt"/>
              </a:rPr>
              <a:t>Max Location</a:t>
            </a:r>
          </a:p>
          <a:p>
            <a:pPr marL="342900" indent="-342900">
              <a:buFont typeface="Arial" panose="020B0604020202020204" pitchFamily="34" charset="0"/>
              <a:buChar char="•"/>
            </a:pPr>
            <a:r>
              <a:rPr lang="en-US" sz="1800" dirty="0" smtClean="0">
                <a:latin typeface="+mn-lt"/>
              </a:rPr>
              <a:t>Optical Flow Pyramid</a:t>
            </a:r>
          </a:p>
          <a:p>
            <a:pPr marL="342900" indent="-342900">
              <a:buFont typeface="Arial" panose="020B0604020202020204" pitchFamily="34" charset="0"/>
              <a:buChar char="•"/>
            </a:pPr>
            <a:r>
              <a:rPr lang="en-US" sz="1800" dirty="0" smtClean="0">
                <a:latin typeface="+mn-lt"/>
              </a:rPr>
              <a:t>Phase</a:t>
            </a:r>
          </a:p>
          <a:p>
            <a:pPr marL="342900" indent="-342900">
              <a:buFont typeface="Arial" panose="020B0604020202020204" pitchFamily="34" charset="0"/>
              <a:buChar char="•"/>
            </a:pPr>
            <a:r>
              <a:rPr lang="en-US" sz="1800" dirty="0" smtClean="0">
                <a:latin typeface="+mn-lt"/>
              </a:rPr>
              <a:t>Pixel-wise </a:t>
            </a:r>
            <a:r>
              <a:rPr lang="en-US" sz="1800" dirty="0" err="1" smtClean="0">
                <a:latin typeface="+mn-lt"/>
              </a:rPr>
              <a:t>Mulitplication</a:t>
            </a:r>
            <a:endParaRPr lang="en-US" sz="1800" dirty="0" smtClean="0">
              <a:latin typeface="+mn-lt"/>
            </a:endParaRPr>
          </a:p>
          <a:p>
            <a:pPr marL="342900" indent="-342900">
              <a:buFont typeface="Arial" panose="020B0604020202020204" pitchFamily="34" charset="0"/>
              <a:buChar char="•"/>
            </a:pPr>
            <a:r>
              <a:rPr lang="en-US" sz="1800" dirty="0" smtClean="0">
                <a:latin typeface="+mn-lt"/>
              </a:rPr>
              <a:t>Remap</a:t>
            </a:r>
          </a:p>
          <a:p>
            <a:pPr marL="342900" indent="-342900">
              <a:buFont typeface="Arial" panose="020B0604020202020204" pitchFamily="34" charset="0"/>
              <a:buChar char="•"/>
            </a:pPr>
            <a:r>
              <a:rPr lang="en-US" sz="1800" dirty="0" smtClean="0">
                <a:latin typeface="+mn-lt"/>
              </a:rPr>
              <a:t>Scale Image </a:t>
            </a:r>
          </a:p>
          <a:p>
            <a:pPr marL="342900" indent="-342900">
              <a:buFont typeface="Arial" panose="020B0604020202020204" pitchFamily="34" charset="0"/>
              <a:buChar char="•"/>
            </a:pPr>
            <a:r>
              <a:rPr lang="en-US" sz="1800" dirty="0" smtClean="0">
                <a:latin typeface="+mn-lt"/>
              </a:rPr>
              <a:t>Sobel 3x3</a:t>
            </a:r>
          </a:p>
          <a:p>
            <a:pPr marL="342900" indent="-342900">
              <a:buFont typeface="Arial" panose="020B0604020202020204" pitchFamily="34" charset="0"/>
              <a:buChar char="•"/>
            </a:pPr>
            <a:r>
              <a:rPr lang="en-US" sz="1800" dirty="0" err="1" smtClean="0">
                <a:latin typeface="+mn-lt"/>
              </a:rPr>
              <a:t>TableLookup</a:t>
            </a:r>
            <a:endParaRPr lang="en-US" sz="1800" dirty="0" smtClean="0">
              <a:latin typeface="+mn-lt"/>
            </a:endParaRPr>
          </a:p>
          <a:p>
            <a:pPr marL="342900" indent="-342900">
              <a:buFont typeface="Arial" panose="020B0604020202020204" pitchFamily="34" charset="0"/>
              <a:buChar char="•"/>
            </a:pPr>
            <a:r>
              <a:rPr lang="en-US" sz="1800" dirty="0" smtClean="0">
                <a:latin typeface="+mn-lt"/>
              </a:rPr>
              <a:t>Thresholding</a:t>
            </a:r>
          </a:p>
          <a:p>
            <a:pPr marL="342900" indent="-342900">
              <a:buFont typeface="Arial" panose="020B0604020202020204" pitchFamily="34" charset="0"/>
              <a:buChar char="•"/>
            </a:pPr>
            <a:r>
              <a:rPr lang="en-US" sz="1800" dirty="0" smtClean="0">
                <a:latin typeface="+mn-lt"/>
              </a:rPr>
              <a:t>Warp</a:t>
            </a:r>
            <a:r>
              <a:rPr lang="en-US" sz="1800" dirty="0">
                <a:latin typeface="+mn-lt"/>
              </a:rPr>
              <a:t> </a:t>
            </a:r>
            <a:r>
              <a:rPr lang="en-US" sz="1800" dirty="0" smtClean="0">
                <a:latin typeface="+mn-lt"/>
              </a:rPr>
              <a:t>Affine</a:t>
            </a:r>
          </a:p>
          <a:p>
            <a:pPr marL="342900" indent="-342900">
              <a:buFont typeface="Arial" panose="020B0604020202020204" pitchFamily="34" charset="0"/>
              <a:buChar char="•"/>
            </a:pPr>
            <a:r>
              <a:rPr lang="en-US" sz="1800" dirty="0" smtClean="0">
                <a:latin typeface="+mn-lt"/>
              </a:rPr>
              <a:t>Warp Perspective</a:t>
            </a:r>
          </a:p>
        </p:txBody>
      </p:sp>
    </p:spTree>
    <p:extLst>
      <p:ext uri="{BB962C8B-B14F-4D97-AF65-F5344CB8AC3E}">
        <p14:creationId xmlns:p14="http://schemas.microsoft.com/office/powerpoint/2010/main" val="62502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1" y="304703"/>
            <a:ext cx="11415252" cy="724365"/>
          </a:xfrm>
        </p:spPr>
        <p:txBody>
          <a:bodyPr/>
          <a:lstStyle/>
          <a:p>
            <a:r>
              <a:rPr lang="en-US" dirty="0" err="1" smtClean="0">
                <a:solidFill>
                  <a:schemeClr val="accent3">
                    <a:alpha val="90000"/>
                  </a:schemeClr>
                </a:solidFill>
              </a:rPr>
              <a:t>OpenVx</a:t>
            </a:r>
            <a:r>
              <a:rPr lang="en-US" dirty="0" smtClean="0">
                <a:solidFill>
                  <a:schemeClr val="accent3">
                    <a:alpha val="90000"/>
                  </a:schemeClr>
                </a:solidFill>
              </a:rPr>
              <a:t>* </a:t>
            </a:r>
            <a:r>
              <a:rPr lang="en-US" dirty="0" smtClean="0"/>
              <a:t>Vs. </a:t>
            </a:r>
            <a:r>
              <a:rPr lang="en-US" dirty="0" err="1" smtClean="0"/>
              <a:t>OpenCV</a:t>
            </a:r>
            <a:r>
              <a:rPr lang="en-US" dirty="0"/>
              <a:t>*</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078030356"/>
              </p:ext>
            </p:extLst>
          </p:nvPr>
        </p:nvGraphicFramePr>
        <p:xfrm>
          <a:off x="304800" y="1371600"/>
          <a:ext cx="11492994" cy="4921779"/>
        </p:xfrm>
        <a:graphic>
          <a:graphicData uri="http://schemas.openxmlformats.org/drawingml/2006/table">
            <a:tbl>
              <a:tblPr>
                <a:tableStyleId>{0E3FDE45-AF77-4B5C-9715-49D594BDF05E}</a:tableStyleId>
              </a:tblPr>
              <a:tblGrid>
                <a:gridCol w="1915499"/>
                <a:gridCol w="4637701"/>
                <a:gridCol w="4939794"/>
              </a:tblGrid>
              <a:tr h="194996">
                <a:tc>
                  <a:txBody>
                    <a:bodyPr/>
                    <a:lstStyle/>
                    <a:p>
                      <a:endParaRPr lang="en-US" sz="1600" i="1" dirty="0"/>
                    </a:p>
                  </a:txBody>
                  <a:tcPr marL="34554" marR="34554" marT="17277" marB="17277" anchor="ctr"/>
                </a:tc>
                <a:tc>
                  <a:txBody>
                    <a:bodyPr/>
                    <a:lstStyle/>
                    <a:p>
                      <a:pPr algn="l"/>
                      <a:r>
                        <a:rPr lang="en-US" sz="1600" b="1" i="1" kern="1200" dirty="0" err="1" smtClean="0">
                          <a:effectLst/>
                        </a:rPr>
                        <a:t>OpenCV</a:t>
                      </a:r>
                      <a:r>
                        <a:rPr lang="en-US" sz="1600" b="1" i="1" kern="1200" dirty="0" smtClean="0">
                          <a:effectLst/>
                        </a:rPr>
                        <a:t>*</a:t>
                      </a:r>
                      <a:endParaRPr lang="en-US" sz="1600" b="1" i="1" kern="1200" dirty="0">
                        <a:solidFill>
                          <a:schemeClr val="tx1"/>
                        </a:solidFill>
                        <a:effectLst/>
                        <a:latin typeface="+mn-lt"/>
                        <a:ea typeface="+mn-ea"/>
                        <a:cs typeface="+mn-cs"/>
                      </a:endParaRPr>
                    </a:p>
                  </a:txBody>
                  <a:tcPr marL="34554" marR="34554" marT="17277" marB="17277" anchor="ctr"/>
                </a:tc>
                <a:tc>
                  <a:txBody>
                    <a:bodyPr/>
                    <a:lstStyle/>
                    <a:p>
                      <a:pPr marL="0" algn="l" defTabSz="1219140" rtl="0" eaLnBrk="1" latinLnBrk="0" hangingPunct="1"/>
                      <a:r>
                        <a:rPr lang="en-US" sz="1600" b="1" i="1" kern="1200" dirty="0" err="1" smtClean="0">
                          <a:effectLst/>
                        </a:rPr>
                        <a:t>OpenVX</a:t>
                      </a:r>
                      <a:r>
                        <a:rPr lang="en-US" sz="1600" b="1" i="1" kern="1200" dirty="0" smtClean="0">
                          <a:effectLst/>
                        </a:rPr>
                        <a:t>*</a:t>
                      </a:r>
                      <a:endParaRPr lang="en-US" sz="1600" b="1" i="1" kern="1200" dirty="0">
                        <a:solidFill>
                          <a:schemeClr val="tx1"/>
                        </a:solidFill>
                        <a:effectLst/>
                        <a:latin typeface="+mn-lt"/>
                        <a:ea typeface="+mn-ea"/>
                        <a:cs typeface="+mn-cs"/>
                      </a:endParaRPr>
                    </a:p>
                  </a:txBody>
                  <a:tcPr marL="34554" marR="34554" marT="17277" marB="17277" anchor="ctr"/>
                </a:tc>
              </a:tr>
              <a:tr h="636905">
                <a:tc>
                  <a:txBody>
                    <a:bodyPr/>
                    <a:lstStyle/>
                    <a:p>
                      <a:pPr algn="l"/>
                      <a:r>
                        <a:rPr lang="en-US" sz="1600" b="1" i="1" dirty="0">
                          <a:effectLst/>
                        </a:rPr>
                        <a:t>Implementation</a:t>
                      </a:r>
                    </a:p>
                  </a:txBody>
                  <a:tcPr marL="34554" marR="34554" marT="17277" marB="17277" anchor="ctr"/>
                </a:tc>
                <a:tc>
                  <a:txBody>
                    <a:bodyPr/>
                    <a:lstStyle/>
                    <a:p>
                      <a:pPr algn="l"/>
                      <a:r>
                        <a:rPr lang="en-US" sz="1600" dirty="0">
                          <a:effectLst/>
                        </a:rPr>
                        <a:t>Community driven open source library</a:t>
                      </a:r>
                    </a:p>
                  </a:txBody>
                  <a:tcPr marL="34554" marR="34554" marT="17277" marB="17277" anchor="ctr"/>
                </a:tc>
                <a:tc>
                  <a:txBody>
                    <a:bodyPr/>
                    <a:lstStyle/>
                    <a:p>
                      <a:pPr algn="l"/>
                      <a:r>
                        <a:rPr lang="en-US" sz="1600" dirty="0">
                          <a:effectLst/>
                        </a:rPr>
                        <a:t>Open standard API designed to be implemented by hardware vendors</a:t>
                      </a:r>
                    </a:p>
                  </a:txBody>
                  <a:tcPr marL="34554" marR="34554" marT="17277" marB="17277" anchor="ctr"/>
                </a:tc>
              </a:tr>
              <a:tr h="636905">
                <a:tc>
                  <a:txBody>
                    <a:bodyPr/>
                    <a:lstStyle/>
                    <a:p>
                      <a:pPr algn="l"/>
                      <a:r>
                        <a:rPr lang="en-US" sz="1600" b="1" i="1" dirty="0">
                          <a:effectLst/>
                        </a:rPr>
                        <a:t>Conformance</a:t>
                      </a:r>
                    </a:p>
                  </a:txBody>
                  <a:tcPr marL="34554" marR="34554" marT="17277" marB="17277" anchor="ctr"/>
                </a:tc>
                <a:tc>
                  <a:txBody>
                    <a:bodyPr/>
                    <a:lstStyle/>
                    <a:p>
                      <a:pPr algn="l"/>
                      <a:r>
                        <a:rPr lang="en-US" sz="1600" dirty="0">
                          <a:effectLst/>
                        </a:rPr>
                        <a:t>Extensive </a:t>
                      </a:r>
                      <a:r>
                        <a:rPr lang="en-US" sz="1600" dirty="0" err="1">
                          <a:effectLst/>
                        </a:rPr>
                        <a:t>OpenCV</a:t>
                      </a:r>
                      <a:r>
                        <a:rPr lang="en-US" sz="1600" dirty="0">
                          <a:effectLst/>
                        </a:rPr>
                        <a:t> Test Suite but </a:t>
                      </a:r>
                      <a:br>
                        <a:rPr lang="en-US" sz="1600" dirty="0">
                          <a:effectLst/>
                        </a:rPr>
                      </a:br>
                      <a:r>
                        <a:rPr lang="en-US" sz="1600" dirty="0">
                          <a:effectLst/>
                        </a:rPr>
                        <a:t>no formal Adopters program</a:t>
                      </a:r>
                    </a:p>
                  </a:txBody>
                  <a:tcPr marL="34554" marR="34554" marT="17277" marB="17277" anchor="ctr"/>
                </a:tc>
                <a:tc>
                  <a:txBody>
                    <a:bodyPr/>
                    <a:lstStyle/>
                    <a:p>
                      <a:pPr algn="l"/>
                      <a:r>
                        <a:rPr lang="en-US" sz="1600" dirty="0">
                          <a:effectLst/>
                        </a:rPr>
                        <a:t>Implementations must pass defined conformance test suite to use trademark</a:t>
                      </a:r>
                    </a:p>
                  </a:txBody>
                  <a:tcPr marL="34554" marR="34554" marT="17277" marB="17277" anchor="ctr"/>
                </a:tc>
              </a:tr>
              <a:tr h="636905">
                <a:tc>
                  <a:txBody>
                    <a:bodyPr/>
                    <a:lstStyle/>
                    <a:p>
                      <a:pPr algn="l"/>
                      <a:r>
                        <a:rPr lang="en-US" sz="1600" b="1" i="1" dirty="0">
                          <a:effectLst/>
                        </a:rPr>
                        <a:t>Consistency</a:t>
                      </a:r>
                    </a:p>
                  </a:txBody>
                  <a:tcPr marL="34554" marR="34554" marT="17277" marB="17277" anchor="ctr"/>
                </a:tc>
                <a:tc>
                  <a:txBody>
                    <a:bodyPr/>
                    <a:lstStyle/>
                    <a:p>
                      <a:pPr algn="l"/>
                      <a:r>
                        <a:rPr lang="en-US" sz="1600" dirty="0">
                          <a:effectLst/>
                        </a:rPr>
                        <a:t>Available functions can vary depending on implementation / platform</a:t>
                      </a:r>
                    </a:p>
                  </a:txBody>
                  <a:tcPr marL="34554" marR="34554" marT="17277" marB="17277" anchor="ctr"/>
                </a:tc>
                <a:tc>
                  <a:txBody>
                    <a:bodyPr/>
                    <a:lstStyle/>
                    <a:p>
                      <a:pPr algn="l"/>
                      <a:r>
                        <a:rPr lang="en-US" sz="1600" dirty="0">
                          <a:effectLst/>
                        </a:rPr>
                        <a:t>All core functions must be available in all conformant implementations</a:t>
                      </a:r>
                    </a:p>
                  </a:txBody>
                  <a:tcPr marL="34554" marR="34554" marT="17277" marB="17277" anchor="ctr"/>
                </a:tc>
              </a:tr>
              <a:tr h="936626">
                <a:tc>
                  <a:txBody>
                    <a:bodyPr/>
                    <a:lstStyle/>
                    <a:p>
                      <a:pPr algn="l"/>
                      <a:r>
                        <a:rPr lang="en-US" sz="1600" b="1" i="1" dirty="0">
                          <a:effectLst/>
                        </a:rPr>
                        <a:t>Scope</a:t>
                      </a:r>
                    </a:p>
                  </a:txBody>
                  <a:tcPr marL="34554" marR="34554" marT="17277" marB="17277" anchor="ctr"/>
                </a:tc>
                <a:tc>
                  <a:txBody>
                    <a:bodyPr/>
                    <a:lstStyle/>
                    <a:p>
                      <a:pPr algn="l"/>
                      <a:r>
                        <a:rPr lang="en-US" sz="1600" dirty="0">
                          <a:effectLst/>
                        </a:rPr>
                        <a:t>Very wide 1000s of imaging and vision functions Multiple camera APIs/interfaces</a:t>
                      </a:r>
                    </a:p>
                  </a:txBody>
                  <a:tcPr marL="34554" marR="34554" marT="17277" marB="17277" anchor="ctr"/>
                </a:tc>
                <a:tc>
                  <a:txBody>
                    <a:bodyPr/>
                    <a:lstStyle/>
                    <a:p>
                      <a:pPr algn="l"/>
                      <a:r>
                        <a:rPr lang="en-US" sz="1600">
                          <a:effectLst/>
                        </a:rPr>
                        <a:t>Tight focus on core hardware accelerated functions for mobile vision – but extensible Uses external/native camera API</a:t>
                      </a:r>
                    </a:p>
                  </a:txBody>
                  <a:tcPr marL="34554" marR="34554" marT="17277" marB="17277" anchor="ctr"/>
                </a:tc>
              </a:tr>
              <a:tr h="636905">
                <a:tc>
                  <a:txBody>
                    <a:bodyPr/>
                    <a:lstStyle/>
                    <a:p>
                      <a:pPr algn="l"/>
                      <a:r>
                        <a:rPr lang="en-US" sz="1600" b="1" i="1" dirty="0">
                          <a:effectLst/>
                        </a:rPr>
                        <a:t>Efficiency</a:t>
                      </a:r>
                    </a:p>
                  </a:txBody>
                  <a:tcPr marL="34554" marR="34554" marT="17277" marB="17277" anchor="ctr"/>
                </a:tc>
                <a:tc>
                  <a:txBody>
                    <a:bodyPr/>
                    <a:lstStyle/>
                    <a:p>
                      <a:pPr algn="l"/>
                      <a:r>
                        <a:rPr lang="en-US" sz="1600" dirty="0">
                          <a:effectLst/>
                        </a:rPr>
                        <a:t>Memory-based architecture Each operation reads and writes to memory</a:t>
                      </a:r>
                    </a:p>
                  </a:txBody>
                  <a:tcPr marL="34554" marR="34554" marT="17277" marB="17277" anchor="ctr"/>
                </a:tc>
                <a:tc>
                  <a:txBody>
                    <a:bodyPr/>
                    <a:lstStyle/>
                    <a:p>
                      <a:pPr algn="l"/>
                      <a:r>
                        <a:rPr lang="en-US" sz="1600" dirty="0">
                          <a:effectLst/>
                        </a:rPr>
                        <a:t>Graph-based execution Optimizable computation and data transfer</a:t>
                      </a:r>
                    </a:p>
                  </a:txBody>
                  <a:tcPr marL="34554" marR="34554" marT="17277" marB="17277" anchor="ctr"/>
                </a:tc>
              </a:tr>
              <a:tr h="636905">
                <a:tc>
                  <a:txBody>
                    <a:bodyPr/>
                    <a:lstStyle/>
                    <a:p>
                      <a:pPr algn="l"/>
                      <a:r>
                        <a:rPr lang="en-US" sz="1600" b="1" i="1" dirty="0">
                          <a:effectLst/>
                        </a:rPr>
                        <a:t>Typical Use Case</a:t>
                      </a:r>
                    </a:p>
                  </a:txBody>
                  <a:tcPr marL="34554" marR="34554" marT="17277" marB="17277" anchor="ctr"/>
                </a:tc>
                <a:tc>
                  <a:txBody>
                    <a:bodyPr/>
                    <a:lstStyle/>
                    <a:p>
                      <a:pPr algn="l"/>
                      <a:r>
                        <a:rPr lang="en-US" sz="1600">
                          <a:effectLst/>
                        </a:rPr>
                        <a:t>Rapid experimentation and </a:t>
                      </a:r>
                      <a:br>
                        <a:rPr lang="en-US" sz="1600">
                          <a:effectLst/>
                        </a:rPr>
                      </a:br>
                      <a:r>
                        <a:rPr lang="en-US" sz="1600">
                          <a:effectLst/>
                        </a:rPr>
                        <a:t>prototyping - especially on desktop</a:t>
                      </a:r>
                    </a:p>
                  </a:txBody>
                  <a:tcPr marL="34554" marR="34554" marT="17277" marB="17277" anchor="ctr"/>
                </a:tc>
                <a:tc>
                  <a:txBody>
                    <a:bodyPr/>
                    <a:lstStyle/>
                    <a:p>
                      <a:pPr algn="l"/>
                      <a:r>
                        <a:rPr lang="en-US" sz="1600" dirty="0">
                          <a:effectLst/>
                        </a:rPr>
                        <a:t>Production development &amp; deployment on mobile and embedded devices</a:t>
                      </a:r>
                    </a:p>
                  </a:txBody>
                  <a:tcPr marL="34554" marR="34554" marT="17277" marB="17277" anchor="ctr"/>
                </a:tc>
              </a:tr>
              <a:tr h="350753">
                <a:tc>
                  <a:txBody>
                    <a:bodyPr/>
                    <a:lstStyle/>
                    <a:p>
                      <a:pPr algn="l"/>
                      <a:r>
                        <a:rPr lang="en-US" sz="1600" b="1" i="1" dirty="0">
                          <a:effectLst/>
                        </a:rPr>
                        <a:t>Embedded</a:t>
                      </a:r>
                      <a:br>
                        <a:rPr lang="en-US" sz="1600" b="1" i="1" dirty="0">
                          <a:effectLst/>
                        </a:rPr>
                      </a:br>
                      <a:r>
                        <a:rPr lang="en-US" sz="1600" b="1" i="1" dirty="0">
                          <a:effectLst/>
                        </a:rPr>
                        <a:t>Deployment</a:t>
                      </a:r>
                    </a:p>
                  </a:txBody>
                  <a:tcPr marL="34554" marR="34554" marT="17277" marB="17277" anchor="ctr"/>
                </a:tc>
                <a:tc>
                  <a:txBody>
                    <a:bodyPr/>
                    <a:lstStyle/>
                    <a:p>
                      <a:pPr algn="l"/>
                      <a:r>
                        <a:rPr lang="en-US" sz="1600">
                          <a:effectLst/>
                        </a:rPr>
                        <a:t>Re-usable code</a:t>
                      </a:r>
                    </a:p>
                  </a:txBody>
                  <a:tcPr marL="34554" marR="34554" marT="17277" marB="17277" anchor="ctr"/>
                </a:tc>
                <a:tc>
                  <a:txBody>
                    <a:bodyPr/>
                    <a:lstStyle/>
                    <a:p>
                      <a:pPr algn="l"/>
                      <a:r>
                        <a:rPr lang="en-US" sz="1600" dirty="0">
                          <a:effectLst/>
                        </a:rPr>
                        <a:t>Callable library</a:t>
                      </a:r>
                    </a:p>
                  </a:txBody>
                  <a:tcPr marL="34554" marR="34554" marT="17277" marB="17277" anchor="ctr"/>
                </a:tc>
              </a:tr>
            </a:tbl>
          </a:graphicData>
        </a:graphic>
      </p:graphicFrame>
    </p:spTree>
    <p:extLst>
      <p:ext uri="{BB962C8B-B14F-4D97-AF65-F5344CB8AC3E}">
        <p14:creationId xmlns:p14="http://schemas.microsoft.com/office/powerpoint/2010/main" val="296931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3149403-D037-43A9-A21D-FD77B99076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project plan presentation (widescreen)</Template>
  <TotalTime>0</TotalTime>
  <Words>1858</Words>
  <Application>Microsoft Office PowerPoint</Application>
  <PresentationFormat>Widescreen</PresentationFormat>
  <Paragraphs>399</Paragraphs>
  <Slides>35</Slides>
  <Notes>35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35</vt:i4>
      </vt:variant>
    </vt:vector>
  </HeadingPairs>
  <TitlesOfParts>
    <vt:vector size="47" baseType="lpstr">
      <vt:lpstr>Arial</vt:lpstr>
      <vt:lpstr>Calibri</vt:lpstr>
      <vt:lpstr>Cambria Math</vt:lpstr>
      <vt:lpstr>Corbel</vt:lpstr>
      <vt:lpstr>Euphemia</vt:lpstr>
      <vt:lpstr>Intel Clear</vt:lpstr>
      <vt:lpstr>Intel Clear Light</vt:lpstr>
      <vt:lpstr>Intel Clear Pro</vt:lpstr>
      <vt:lpstr>Wingdings</vt:lpstr>
      <vt:lpstr>Banded Design Blue 16x9</vt:lpstr>
      <vt:lpstr>2_Intel 20150715</vt:lpstr>
      <vt:lpstr>3_Intel 20150715</vt:lpstr>
      <vt:lpstr>PowerPoint Presentation</vt:lpstr>
      <vt:lpstr>Legal Notices and Disclaimers</vt:lpstr>
      <vt:lpstr>PowerPoint Presentation</vt:lpstr>
      <vt:lpstr>PowerPoint Presentation</vt:lpstr>
      <vt:lpstr>What is the Intel® CV SDK?</vt:lpstr>
      <vt:lpstr>PowerPoint Presentation</vt:lpstr>
      <vt:lpstr>What is OpenVX*?</vt:lpstr>
      <vt:lpstr>Algorithms in OpenVX* 1.1</vt:lpstr>
      <vt:lpstr>OpenVx* Vs. OpenCV*</vt:lpstr>
      <vt:lpstr>OpenCV*</vt:lpstr>
      <vt:lpstr>Computer Vision Algorithms</vt:lpstr>
      <vt:lpstr>Image Binary Representation</vt:lpstr>
      <vt:lpstr>Colorspaces</vt:lpstr>
      <vt:lpstr>Masking</vt:lpstr>
      <vt:lpstr>Filtering</vt:lpstr>
      <vt:lpstr>Filtering: Smoothing</vt:lpstr>
      <vt:lpstr>Filtering: Gradients</vt:lpstr>
      <vt:lpstr>Gradients for Canny Edge Detection</vt:lpstr>
      <vt:lpstr>Filtering: Morphological Transformations</vt:lpstr>
      <vt:lpstr>Contours</vt:lpstr>
      <vt:lpstr>Contour Functions</vt:lpstr>
      <vt:lpstr>Histogram: intensity→frequency</vt:lpstr>
      <vt:lpstr>Histogram Equalization</vt:lpstr>
      <vt:lpstr>PowerPoint Presentation</vt:lpstr>
      <vt:lpstr>2D Histogram: (hue, saturation)→frequency</vt:lpstr>
      <vt:lpstr>Histogram Backprojection</vt:lpstr>
      <vt:lpstr>PowerPoint Presentation</vt:lpstr>
      <vt:lpstr>Haar Cascades &amp; Classifiers</vt:lpstr>
      <vt:lpstr>PowerPoint Presentation</vt:lpstr>
      <vt:lpstr>Computer Vision Graph Examples</vt:lpstr>
      <vt:lpstr>Crosshair follows object of distinct color</vt:lpstr>
      <vt:lpstr>Modularity: using an online video stream</vt:lpstr>
      <vt:lpstr>Presence detection from an online camera</vt:lpstr>
      <vt:lpstr>Storing video upon face detection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CTPClassification=CTP_IC:VisualMarkings=, CTPClassification=CTP_IC</cp:keywords>
  <cp:lastModifiedBy/>
  <cp:revision>1</cp:revision>
  <dcterms:created xsi:type="dcterms:W3CDTF">2016-06-07T15:11:11Z</dcterms:created>
  <dcterms:modified xsi:type="dcterms:W3CDTF">2018-09-06T19:33:51Z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TC034172719991</vt:lpwstr>
  </property>
  <property fmtid="{D5CDD505-2E9C-101B-9397-08002B2CF9AE}" pid="3" name="TitusGUID">
    <vt:lpwstr>fe7988c4-7787-4c90-8b8e-97d624fb01b0</vt:lpwstr>
  </property>
  <property fmtid="{D5CDD505-2E9C-101B-9397-08002B2CF9AE}" pid="4" name="CTP_BU">
    <vt:lpwstr>DEVELOPER RELATIONS GROUP</vt:lpwstr>
  </property>
  <property fmtid="{D5CDD505-2E9C-101B-9397-08002B2CF9AE}" pid="5" name="CTP_TimeStamp">
    <vt:lpwstr>2018-09-06 19:33:50Z</vt:lpwstr>
  </property>
  <property fmtid="{D5CDD505-2E9C-101B-9397-08002B2CF9AE}" pid="6" name="CTPClassification">
    <vt:lpwstr>CTP_IC</vt:lpwstr>
  </property>
</Properties>
</file>